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36" r:id="rId1"/>
    <p:sldMasterId id="2147483820" r:id="rId2"/>
  </p:sldMasterIdLst>
  <p:notesMasterIdLst>
    <p:notesMasterId r:id="rId19"/>
  </p:notesMasterIdLst>
  <p:handoutMasterIdLst>
    <p:handoutMasterId r:id="rId20"/>
  </p:handoutMasterIdLst>
  <p:sldIdLst>
    <p:sldId id="264" r:id="rId3"/>
    <p:sldId id="306" r:id="rId4"/>
    <p:sldId id="307" r:id="rId5"/>
    <p:sldId id="308" r:id="rId6"/>
    <p:sldId id="309" r:id="rId7"/>
    <p:sldId id="310" r:id="rId8"/>
    <p:sldId id="311" r:id="rId9"/>
    <p:sldId id="312" r:id="rId10"/>
    <p:sldId id="313" r:id="rId11"/>
    <p:sldId id="314" r:id="rId12"/>
    <p:sldId id="315" r:id="rId13"/>
    <p:sldId id="316" r:id="rId14"/>
    <p:sldId id="317" r:id="rId15"/>
    <p:sldId id="514" r:id="rId16"/>
    <p:sldId id="318" r:id="rId17"/>
    <p:sldId id="515" r:id="rId18"/>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anose="02020603050405020304" pitchFamily="18" charset="0"/>
        <a:ea typeface="ヒラギノ角ゴ Pro W3" pitchFamily="125" charset="-128"/>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ヒラギノ角ゴ Pro W3" pitchFamily="125" charset="-128"/>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ヒラギノ角ゴ Pro W3" pitchFamily="125" charset="-128"/>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ヒラギノ角ゴ Pro W3" pitchFamily="125" charset="-128"/>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ヒラギノ角ゴ Pro W3" pitchFamily="125" charset="-128"/>
        <a:cs typeface="+mn-cs"/>
      </a:defRPr>
    </a:lvl5pPr>
    <a:lvl6pPr marL="2286000" algn="l" defTabSz="914400" rtl="0" eaLnBrk="1" latinLnBrk="0" hangingPunct="1">
      <a:defRPr sz="2400" kern="1200">
        <a:solidFill>
          <a:schemeClr val="tx1"/>
        </a:solidFill>
        <a:latin typeface="Times" panose="02020603050405020304" pitchFamily="18" charset="0"/>
        <a:ea typeface="ヒラギノ角ゴ Pro W3" pitchFamily="125" charset="-128"/>
        <a:cs typeface="+mn-cs"/>
      </a:defRPr>
    </a:lvl6pPr>
    <a:lvl7pPr marL="2743200" algn="l" defTabSz="914400" rtl="0" eaLnBrk="1" latinLnBrk="0" hangingPunct="1">
      <a:defRPr sz="2400" kern="1200">
        <a:solidFill>
          <a:schemeClr val="tx1"/>
        </a:solidFill>
        <a:latin typeface="Times" panose="02020603050405020304" pitchFamily="18" charset="0"/>
        <a:ea typeface="ヒラギノ角ゴ Pro W3" pitchFamily="125" charset="-128"/>
        <a:cs typeface="+mn-cs"/>
      </a:defRPr>
    </a:lvl7pPr>
    <a:lvl8pPr marL="3200400" algn="l" defTabSz="914400" rtl="0" eaLnBrk="1" latinLnBrk="0" hangingPunct="1">
      <a:defRPr sz="2400" kern="1200">
        <a:solidFill>
          <a:schemeClr val="tx1"/>
        </a:solidFill>
        <a:latin typeface="Times" panose="02020603050405020304" pitchFamily="18" charset="0"/>
        <a:ea typeface="ヒラギノ角ゴ Pro W3" pitchFamily="125" charset="-128"/>
        <a:cs typeface="+mn-cs"/>
      </a:defRPr>
    </a:lvl8pPr>
    <a:lvl9pPr marL="3657600" algn="l" defTabSz="914400" rtl="0" eaLnBrk="1" latinLnBrk="0" hangingPunct="1">
      <a:defRPr sz="2400" kern="1200">
        <a:solidFill>
          <a:schemeClr val="tx1"/>
        </a:solidFill>
        <a:latin typeface="Times" panose="02020603050405020304" pitchFamily="18" charset="0"/>
        <a:ea typeface="ヒラギノ角ゴ Pro W3" pitchFamily="125" charset="-128"/>
        <a:cs typeface="+mn-cs"/>
      </a:defRPr>
    </a:lvl9pPr>
  </p:defaultTextStyle>
  <p:extLst>
    <p:ext uri="{521415D9-36F7-43E2-AB2F-B90AF26B5E84}">
      <p14:sectionLst xmlns:p14="http://schemas.microsoft.com/office/powerpoint/2010/main">
        <p14:section name="Default Section" id="{F9F92923-D7EB-4895-95CC-98B6C4A3DCF0}">
          <p14:sldIdLst>
            <p14:sldId id="264"/>
            <p14:sldId id="306"/>
            <p14:sldId id="307"/>
            <p14:sldId id="308"/>
            <p14:sldId id="309"/>
            <p14:sldId id="310"/>
            <p14:sldId id="311"/>
            <p14:sldId id="312"/>
            <p14:sldId id="313"/>
            <p14:sldId id="314"/>
            <p14:sldId id="315"/>
            <p14:sldId id="316"/>
            <p14:sldId id="317"/>
            <p14:sldId id="514"/>
            <p14:sldId id="318"/>
            <p14:sldId id="515"/>
          </p14:sldIdLst>
        </p14:section>
      </p14:sectionLst>
    </p:ext>
    <p:ext uri="{EFAFB233-063F-42B5-8137-9DF3F51BA10A}">
      <p15:sldGuideLst xmlns:p15="http://schemas.microsoft.com/office/powerpoint/2012/main" xmlns="">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0034"/>
    <a:srgbClr val="002147"/>
    <a:srgbClr val="002350"/>
    <a:srgbClr val="FCAF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141"/>
    <p:restoredTop sz="81985" autoAdjust="0"/>
  </p:normalViewPr>
  <p:slideViewPr>
    <p:cSldViewPr>
      <p:cViewPr>
        <p:scale>
          <a:sx n="85" d="100"/>
          <a:sy n="85" d="100"/>
        </p:scale>
        <p:origin x="-1140" y="21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0" d="100"/>
          <a:sy n="70" d="100"/>
        </p:scale>
        <p:origin x="324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Times" charset="0"/>
                <a:ea typeface="ヒラギノ角ゴ Pro W3" charset="-128"/>
              </a:defRPr>
            </a:lvl1pPr>
          </a:lstStyle>
          <a:p>
            <a:pPr>
              <a:defRPr/>
            </a:pPr>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atin typeface="Times" charset="0"/>
                <a:ea typeface="ヒラギノ角ゴ Pro W3" charset="-128"/>
              </a:defRPr>
            </a:lvl1pPr>
          </a:lstStyle>
          <a:p>
            <a:pPr>
              <a:defRPr/>
            </a:pPr>
            <a:fld id="{E6D207C4-F1C5-46D6-B0F0-58965E34A68D}" type="datetimeFigureOut">
              <a:rPr lang="en-US"/>
              <a:pPr>
                <a:defRPr/>
              </a:pPr>
              <a:t>11/8/2018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atin typeface="Times" charset="0"/>
                <a:ea typeface="ヒラギノ角ゴ Pro W3"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atin typeface="Times" charset="0"/>
                <a:ea typeface="ヒラギノ角ゴ Pro W3" charset="-128"/>
              </a:defRPr>
            </a:lvl1pPr>
          </a:lstStyle>
          <a:p>
            <a:pPr>
              <a:defRPr/>
            </a:pPr>
            <a:fld id="{D8435711-A4FE-4B0D-8EAC-05E1780A8E64}" type="slidenum">
              <a:rPr lang="en-US"/>
              <a:pPr>
                <a:defRPr/>
              </a:pPr>
              <a:t>‹#›</a:t>
            </a:fld>
            <a:endParaRPr lang="en-US"/>
          </a:p>
        </p:txBody>
      </p:sp>
    </p:spTree>
    <p:extLst>
      <p:ext uri="{BB962C8B-B14F-4D97-AF65-F5344CB8AC3E}">
        <p14:creationId xmlns:p14="http://schemas.microsoft.com/office/powerpoint/2010/main" val="4594006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Times" charset="0"/>
                <a:ea typeface="ヒラギノ角ゴ Pro W3" charset="-128"/>
              </a:defRPr>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Times" charset="0"/>
                <a:ea typeface="ヒラギノ角ゴ Pro W3" charset="-128"/>
              </a:defRPr>
            </a:lvl1pPr>
          </a:lstStyle>
          <a:p>
            <a:pPr>
              <a:defRPr/>
            </a:pPr>
            <a:fld id="{24CC7B08-0227-40A0-93E0-F1542D752734}" type="datetimeFigureOut">
              <a:rPr lang="en-US"/>
              <a:pPr>
                <a:defRPr/>
              </a:pPr>
              <a:t>11/8/2018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Times" charset="0"/>
                <a:ea typeface="ヒラギノ角ゴ Pro W3"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Times" charset="0"/>
                <a:ea typeface="ヒラギノ角ゴ Pro W3" charset="-128"/>
              </a:defRPr>
            </a:lvl1pPr>
          </a:lstStyle>
          <a:p>
            <a:pPr>
              <a:defRPr/>
            </a:pPr>
            <a:fld id="{86AAEC0A-556C-4808-8664-FAF36CE6DC85}" type="slidenum">
              <a:rPr lang="en-US"/>
              <a:pPr>
                <a:defRPr/>
              </a:pPr>
              <a:t>‹#›</a:t>
            </a:fld>
            <a:endParaRPr lang="en-US"/>
          </a:p>
        </p:txBody>
      </p:sp>
    </p:spTree>
    <p:extLst>
      <p:ext uri="{BB962C8B-B14F-4D97-AF65-F5344CB8AC3E}">
        <p14:creationId xmlns:p14="http://schemas.microsoft.com/office/powerpoint/2010/main" val="11803715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If</a:t>
            </a:r>
            <a:r>
              <a:rPr lang="en-GB" baseline="0" dirty="0"/>
              <a:t> they come up with useful questions, run with those. Otherwise next slide.</a:t>
            </a:r>
            <a:endParaRPr lang="en-GB" dirty="0"/>
          </a:p>
        </p:txBody>
      </p:sp>
      <p:sp>
        <p:nvSpPr>
          <p:cNvPr id="4" name="Slide Number Placeholder 3"/>
          <p:cNvSpPr>
            <a:spLocks noGrp="1"/>
          </p:cNvSpPr>
          <p:nvPr>
            <p:ph type="sldNum" sz="quarter" idx="10"/>
          </p:nvPr>
        </p:nvSpPr>
        <p:spPr/>
        <p:txBody>
          <a:bodyPr/>
          <a:lstStyle/>
          <a:p>
            <a:pPr>
              <a:defRPr/>
            </a:pPr>
            <a:fld id="{86AAEC0A-556C-4808-8664-FAF36CE6DC85}" type="slidenum">
              <a:rPr lang="en-US" smtClean="0"/>
              <a:pPr>
                <a:defRPr/>
              </a:pPr>
              <a:t>3</a:t>
            </a:fld>
            <a:endParaRPr lang="en-US"/>
          </a:p>
        </p:txBody>
      </p:sp>
    </p:spTree>
    <p:extLst>
      <p:ext uri="{BB962C8B-B14F-4D97-AF65-F5344CB8AC3E}">
        <p14:creationId xmlns:p14="http://schemas.microsoft.com/office/powerpoint/2010/main" val="34024258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One of the things we can do</a:t>
            </a:r>
            <a:r>
              <a:rPr lang="en-GB" baseline="0" dirty="0"/>
              <a:t> is compare samples of different sizes with the whole population, and draw some conclusions about sampling.</a:t>
            </a:r>
            <a:endParaRPr lang="en-GB" dirty="0"/>
          </a:p>
        </p:txBody>
      </p:sp>
      <p:sp>
        <p:nvSpPr>
          <p:cNvPr id="4" name="Slide Number Placeholder 3"/>
          <p:cNvSpPr>
            <a:spLocks noGrp="1"/>
          </p:cNvSpPr>
          <p:nvPr>
            <p:ph type="sldNum" sz="quarter" idx="10"/>
          </p:nvPr>
        </p:nvSpPr>
        <p:spPr/>
        <p:txBody>
          <a:bodyPr/>
          <a:lstStyle/>
          <a:p>
            <a:pPr>
              <a:defRPr/>
            </a:pPr>
            <a:fld id="{86AAEC0A-556C-4808-8664-FAF36CE6DC85}" type="slidenum">
              <a:rPr lang="en-US" smtClean="0"/>
              <a:pPr>
                <a:defRPr/>
              </a:pPr>
              <a:t>4</a:t>
            </a:fld>
            <a:endParaRPr lang="en-US"/>
          </a:p>
        </p:txBody>
      </p:sp>
    </p:spTree>
    <p:extLst>
      <p:ext uri="{BB962C8B-B14F-4D97-AF65-F5344CB8AC3E}">
        <p14:creationId xmlns:p14="http://schemas.microsoft.com/office/powerpoint/2010/main" val="26018447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For missing pulse rates, remove the person and replace with the next (random)</a:t>
            </a:r>
            <a:r>
              <a:rPr lang="en-GB" baseline="0" dirty="0"/>
              <a:t> </a:t>
            </a:r>
            <a:r>
              <a:rPr lang="en-GB" dirty="0"/>
              <a:t>one from the full data set.</a:t>
            </a:r>
          </a:p>
        </p:txBody>
      </p:sp>
      <p:sp>
        <p:nvSpPr>
          <p:cNvPr id="4" name="Slide Number Placeholder 3"/>
          <p:cNvSpPr>
            <a:spLocks noGrp="1"/>
          </p:cNvSpPr>
          <p:nvPr>
            <p:ph type="sldNum" sz="quarter" idx="10"/>
          </p:nvPr>
        </p:nvSpPr>
        <p:spPr/>
        <p:txBody>
          <a:bodyPr/>
          <a:lstStyle/>
          <a:p>
            <a:pPr>
              <a:defRPr/>
            </a:pPr>
            <a:fld id="{86AAEC0A-556C-4808-8664-FAF36CE6DC85}" type="slidenum">
              <a:rPr lang="en-US" smtClean="0"/>
              <a:pPr>
                <a:defRPr/>
              </a:pPr>
              <a:t>7</a:t>
            </a:fld>
            <a:endParaRPr lang="en-US"/>
          </a:p>
        </p:txBody>
      </p:sp>
    </p:spTree>
    <p:extLst>
      <p:ext uri="{BB962C8B-B14F-4D97-AF65-F5344CB8AC3E}">
        <p14:creationId xmlns:p14="http://schemas.microsoft.com/office/powerpoint/2010/main" val="21016114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Put</a:t>
            </a:r>
            <a:r>
              <a:rPr lang="en-GB" baseline="0" dirty="0"/>
              <a:t> all their values on a spreadsheet and do a box plot in </a:t>
            </a:r>
            <a:r>
              <a:rPr lang="en-GB" baseline="0" dirty="0" err="1"/>
              <a:t>Geogebra</a:t>
            </a:r>
            <a:r>
              <a:rPr lang="en-GB" baseline="0" dirty="0"/>
              <a:t>.</a:t>
            </a:r>
            <a:endParaRPr lang="en-GB" dirty="0"/>
          </a:p>
        </p:txBody>
      </p:sp>
      <p:sp>
        <p:nvSpPr>
          <p:cNvPr id="4" name="Slide Number Placeholder 3"/>
          <p:cNvSpPr>
            <a:spLocks noGrp="1"/>
          </p:cNvSpPr>
          <p:nvPr>
            <p:ph type="sldNum" sz="quarter" idx="10"/>
          </p:nvPr>
        </p:nvSpPr>
        <p:spPr/>
        <p:txBody>
          <a:bodyPr/>
          <a:lstStyle/>
          <a:p>
            <a:pPr>
              <a:defRPr/>
            </a:pPr>
            <a:fld id="{86AAEC0A-556C-4808-8664-FAF36CE6DC85}" type="slidenum">
              <a:rPr lang="en-US" smtClean="0"/>
              <a:pPr>
                <a:defRPr/>
              </a:pPr>
              <a:t>8</a:t>
            </a:fld>
            <a:endParaRPr lang="en-US"/>
          </a:p>
        </p:txBody>
      </p:sp>
    </p:spTree>
    <p:extLst>
      <p:ext uri="{BB962C8B-B14F-4D97-AF65-F5344CB8AC3E}">
        <p14:creationId xmlns:p14="http://schemas.microsoft.com/office/powerpoint/2010/main" val="6861444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For missing pulse rates, remove the person and replace with the next (random)</a:t>
            </a:r>
            <a:r>
              <a:rPr lang="en-GB" baseline="0" dirty="0"/>
              <a:t> </a:t>
            </a:r>
            <a:r>
              <a:rPr lang="en-GB" dirty="0"/>
              <a:t>one from the full data set.</a:t>
            </a:r>
          </a:p>
        </p:txBody>
      </p:sp>
      <p:sp>
        <p:nvSpPr>
          <p:cNvPr id="4" name="Slide Number Placeholder 3"/>
          <p:cNvSpPr>
            <a:spLocks noGrp="1"/>
          </p:cNvSpPr>
          <p:nvPr>
            <p:ph type="sldNum" sz="quarter" idx="10"/>
          </p:nvPr>
        </p:nvSpPr>
        <p:spPr/>
        <p:txBody>
          <a:bodyPr/>
          <a:lstStyle/>
          <a:p>
            <a:pPr>
              <a:defRPr/>
            </a:pPr>
            <a:fld id="{86AAEC0A-556C-4808-8664-FAF36CE6DC85}" type="slidenum">
              <a:rPr lang="en-US" smtClean="0"/>
              <a:pPr>
                <a:defRPr/>
              </a:pPr>
              <a:t>9</a:t>
            </a:fld>
            <a:endParaRPr lang="en-US"/>
          </a:p>
        </p:txBody>
      </p:sp>
    </p:spTree>
    <p:extLst>
      <p:ext uri="{BB962C8B-B14F-4D97-AF65-F5344CB8AC3E}">
        <p14:creationId xmlns:p14="http://schemas.microsoft.com/office/powerpoint/2010/main" val="21016114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For missing pulse rates, remove the person and replace with the next (random)</a:t>
            </a:r>
            <a:r>
              <a:rPr lang="en-GB" baseline="0" dirty="0"/>
              <a:t> </a:t>
            </a:r>
            <a:r>
              <a:rPr lang="en-GB" dirty="0"/>
              <a:t>one from the full data set.</a:t>
            </a:r>
          </a:p>
          <a:p>
            <a:r>
              <a:rPr lang="en-GB" dirty="0"/>
              <a:t>Put</a:t>
            </a:r>
            <a:r>
              <a:rPr lang="en-GB" baseline="0" dirty="0"/>
              <a:t> these results in a spreadsheet and compare the boxplot in </a:t>
            </a:r>
            <a:r>
              <a:rPr lang="en-GB" baseline="0" dirty="0" err="1"/>
              <a:t>Geogebra</a:t>
            </a:r>
            <a:r>
              <a:rPr lang="en-GB" baseline="0" dirty="0"/>
              <a:t> with what we got for samples of size 10.</a:t>
            </a:r>
            <a:endParaRPr lang="en-GB" dirty="0"/>
          </a:p>
        </p:txBody>
      </p:sp>
      <p:sp>
        <p:nvSpPr>
          <p:cNvPr id="4" name="Slide Number Placeholder 3"/>
          <p:cNvSpPr>
            <a:spLocks noGrp="1"/>
          </p:cNvSpPr>
          <p:nvPr>
            <p:ph type="sldNum" sz="quarter" idx="10"/>
          </p:nvPr>
        </p:nvSpPr>
        <p:spPr/>
        <p:txBody>
          <a:bodyPr/>
          <a:lstStyle/>
          <a:p>
            <a:pPr>
              <a:defRPr/>
            </a:pPr>
            <a:fld id="{86AAEC0A-556C-4808-8664-FAF36CE6DC85}" type="slidenum">
              <a:rPr lang="en-US" smtClean="0"/>
              <a:pPr>
                <a:defRPr/>
              </a:pPr>
              <a:t>10</a:t>
            </a:fld>
            <a:endParaRPr lang="en-US"/>
          </a:p>
        </p:txBody>
      </p:sp>
    </p:spTree>
    <p:extLst>
      <p:ext uri="{BB962C8B-B14F-4D97-AF65-F5344CB8AC3E}">
        <p14:creationId xmlns:p14="http://schemas.microsoft.com/office/powerpoint/2010/main" val="21016114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86AAEC0A-556C-4808-8664-FAF36CE6DC85}" type="slidenum">
              <a:rPr lang="en-US" smtClean="0"/>
              <a:pPr>
                <a:defRPr/>
              </a:pPr>
              <a:t>11</a:t>
            </a:fld>
            <a:endParaRPr lang="en-US"/>
          </a:p>
        </p:txBody>
      </p:sp>
    </p:spTree>
    <p:extLst>
      <p:ext uri="{BB962C8B-B14F-4D97-AF65-F5344CB8AC3E}">
        <p14:creationId xmlns:p14="http://schemas.microsoft.com/office/powerpoint/2010/main" val="21016114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86AAEC0A-556C-4808-8664-FAF36CE6DC85}" type="slidenum">
              <a:rPr lang="en-US" smtClean="0"/>
              <a:pPr>
                <a:defRPr/>
              </a:pPr>
              <a:t>13</a:t>
            </a:fld>
            <a:endParaRPr lang="en-US"/>
          </a:p>
        </p:txBody>
      </p:sp>
    </p:spTree>
    <p:extLst>
      <p:ext uri="{BB962C8B-B14F-4D97-AF65-F5344CB8AC3E}">
        <p14:creationId xmlns:p14="http://schemas.microsoft.com/office/powerpoint/2010/main" val="32277140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143000"/>
          </a:xfrm>
          <a:prstGeom prst="rect">
            <a:avLst/>
          </a:prstGeom>
        </p:spPr>
        <p:txBody>
          <a:bodyPr/>
          <a:lstStyle/>
          <a:p>
            <a:r>
              <a:rPr lang="en-US" dirty="0"/>
              <a:t>Click to edit Master title style</a:t>
            </a:r>
            <a:endParaRPr lang="en-GB" dirty="0"/>
          </a:p>
        </p:txBody>
      </p:sp>
    </p:spTree>
    <p:extLst>
      <p:ext uri="{BB962C8B-B14F-4D97-AF65-F5344CB8AC3E}">
        <p14:creationId xmlns:p14="http://schemas.microsoft.com/office/powerpoint/2010/main" val="1417420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1546A6-EB39-4594-AAEA-FB2D0D33CF21}" type="datetimeFigureOut">
              <a:rPr lang="en-GB" smtClean="0"/>
              <a:t>08/11/2018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92F7998-90EE-415E-90B5-9ABB2F04D026}" type="slidenum">
              <a:rPr lang="en-GB" smtClean="0"/>
              <a:t>‹#›</a:t>
            </a:fld>
            <a:endParaRPr lang="en-GB"/>
          </a:p>
        </p:txBody>
      </p:sp>
    </p:spTree>
    <p:extLst>
      <p:ext uri="{BB962C8B-B14F-4D97-AF65-F5344CB8AC3E}">
        <p14:creationId xmlns:p14="http://schemas.microsoft.com/office/powerpoint/2010/main" val="26556963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1546A6-EB39-4594-AAEA-FB2D0D33CF21}" type="datetimeFigureOut">
              <a:rPr lang="en-GB" smtClean="0"/>
              <a:t>08/11/2018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92F7998-90EE-415E-90B5-9ABB2F04D026}" type="slidenum">
              <a:rPr lang="en-GB" smtClean="0"/>
              <a:t>‹#›</a:t>
            </a:fld>
            <a:endParaRPr lang="en-GB"/>
          </a:p>
        </p:txBody>
      </p:sp>
    </p:spTree>
    <p:extLst>
      <p:ext uri="{BB962C8B-B14F-4D97-AF65-F5344CB8AC3E}">
        <p14:creationId xmlns:p14="http://schemas.microsoft.com/office/powerpoint/2010/main" val="34309846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71546A6-EB39-4594-AAEA-FB2D0D33CF21}" type="datetimeFigureOut">
              <a:rPr lang="en-GB" smtClean="0"/>
              <a:t>08/11/2018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2F7998-90EE-415E-90B5-9ABB2F04D026}" type="slidenum">
              <a:rPr lang="en-GB" smtClean="0"/>
              <a:t>‹#›</a:t>
            </a:fld>
            <a:endParaRPr lang="en-GB"/>
          </a:p>
        </p:txBody>
      </p:sp>
    </p:spTree>
    <p:extLst>
      <p:ext uri="{BB962C8B-B14F-4D97-AF65-F5344CB8AC3E}">
        <p14:creationId xmlns:p14="http://schemas.microsoft.com/office/powerpoint/2010/main" val="13233344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71546A6-EB39-4594-AAEA-FB2D0D33CF21}" type="datetimeFigureOut">
              <a:rPr lang="en-GB" smtClean="0"/>
              <a:t>08/11/2018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2F7998-90EE-415E-90B5-9ABB2F04D026}" type="slidenum">
              <a:rPr lang="en-GB" smtClean="0"/>
              <a:t>‹#›</a:t>
            </a:fld>
            <a:endParaRPr lang="en-GB"/>
          </a:p>
        </p:txBody>
      </p:sp>
    </p:spTree>
    <p:extLst>
      <p:ext uri="{BB962C8B-B14F-4D97-AF65-F5344CB8AC3E}">
        <p14:creationId xmlns:p14="http://schemas.microsoft.com/office/powerpoint/2010/main" val="33706084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Date Placeholder 2"/>
          <p:cNvSpPr>
            <a:spLocks noGrp="1"/>
          </p:cNvSpPr>
          <p:nvPr>
            <p:ph type="dt" sz="half" idx="10"/>
          </p:nvPr>
        </p:nvSpPr>
        <p:spPr>
          <a:xfrm>
            <a:off x="628650" y="6356350"/>
            <a:ext cx="2057400" cy="365125"/>
          </a:xfrm>
          <a:prstGeom prst="rect">
            <a:avLst/>
          </a:prstGeom>
        </p:spPr>
        <p:txBody>
          <a:bodyPr/>
          <a:lstStyle/>
          <a:p>
            <a:fld id="{9677D623-8474-4E37-A2B0-F9093DDF382C}" type="datetimeFigureOut">
              <a:rPr lang="en-GB" smtClean="0">
                <a:solidFill>
                  <a:prstClr val="black">
                    <a:tint val="75000"/>
                  </a:prstClr>
                </a:solidFill>
              </a:rPr>
              <a:pPr/>
              <a:t>08/11/2018</a:t>
            </a:fld>
            <a:endParaRPr lang="en-GB">
              <a:solidFill>
                <a:prstClr val="black">
                  <a:tint val="75000"/>
                </a:prstClr>
              </a:solidFill>
            </a:endParaRPr>
          </a:p>
        </p:txBody>
      </p:sp>
      <p:sp>
        <p:nvSpPr>
          <p:cNvPr id="4" name="Footer Placeholder 3"/>
          <p:cNvSpPr>
            <a:spLocks noGrp="1"/>
          </p:cNvSpPr>
          <p:nvPr>
            <p:ph type="ftr" sz="quarter" idx="11"/>
          </p:nvPr>
        </p:nvSpPr>
        <p:spPr>
          <a:xfrm>
            <a:off x="3028950" y="6356350"/>
            <a:ext cx="3086100" cy="365125"/>
          </a:xfrm>
          <a:prstGeom prst="rect">
            <a:avLst/>
          </a:prstGeom>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a:xfrm>
            <a:off x="6457950" y="6356350"/>
            <a:ext cx="2057400" cy="365125"/>
          </a:xfrm>
          <a:prstGeom prst="rect">
            <a:avLst/>
          </a:prstGeom>
        </p:spPr>
        <p:txBody>
          <a:bodyPr/>
          <a:lstStyle/>
          <a:p>
            <a:fld id="{CD437435-EEC8-40EE-A96F-B8E62C6D254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8588570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sp>
        <p:nvSpPr>
          <p:cNvPr id="3" name="Content Placeholder 2"/>
          <p:cNvSpPr txBox="1">
            <a:spLocks/>
          </p:cNvSpPr>
          <p:nvPr userDrawn="1"/>
        </p:nvSpPr>
        <p:spPr>
          <a:xfrm>
            <a:off x="457202" y="975867"/>
            <a:ext cx="8382001" cy="5549287"/>
          </a:xfrm>
          <a:prstGeom prst="rect">
            <a:avLst/>
          </a:prstGeom>
        </p:spPr>
        <p:txBody>
          <a:bodyPr vert="horz" wrap="square" tIns="90000" bIns="90000" anchor="t" anchorCtr="0"/>
          <a:lstStyle>
            <a:lvl1pPr marL="342900" indent="-342900" algn="l" rtl="0" eaLnBrk="0" fontAlgn="base" hangingPunct="0">
              <a:spcBef>
                <a:spcPct val="20000"/>
              </a:spcBef>
              <a:spcAft>
                <a:spcPct val="0"/>
              </a:spcAft>
              <a:buClr>
                <a:schemeClr val="bg2"/>
              </a:buClr>
              <a:buFont typeface="Wingdings" panose="05000000000000000000" pitchFamily="2" charset="2"/>
              <a:buChar char="§"/>
              <a:defRPr lang="en-GB" sz="2800" dirty="0" smtClean="0">
                <a:solidFill>
                  <a:schemeClr val="tx2"/>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Clr>
                <a:schemeClr val="bg2"/>
              </a:buClr>
              <a:buFont typeface="Wingdings" panose="05000000000000000000" pitchFamily="2" charset="2"/>
              <a:buChar char="§"/>
              <a:defRPr lang="en-GB" sz="2800" dirty="0" smtClean="0">
                <a:solidFill>
                  <a:schemeClr val="tx2"/>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Clr>
                <a:schemeClr val="bg2"/>
              </a:buClr>
              <a:buFont typeface="Wingdings" panose="05000000000000000000" pitchFamily="2" charset="2"/>
              <a:buChar char="§"/>
              <a:defRPr lang="en-GB" sz="2800" dirty="0" smtClean="0">
                <a:solidFill>
                  <a:schemeClr val="tx2"/>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Clr>
                <a:schemeClr val="bg2"/>
              </a:buClr>
              <a:buFont typeface="Wingdings" panose="05000000000000000000" pitchFamily="2" charset="2"/>
              <a:buChar char="§"/>
              <a:defRPr lang="en-GB" sz="2800" dirty="0" smtClean="0">
                <a:solidFill>
                  <a:schemeClr val="tx2"/>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lang="en-US" sz="2800" dirty="0">
                <a:solidFill>
                  <a:schemeClr val="tx2"/>
                </a:solidFill>
                <a:latin typeface="Arial" panose="020B0604020202020204" pitchFamily="34" charset="0"/>
                <a:ea typeface="+mn-ea"/>
                <a:cs typeface="Arial" panose="020B0604020202020204" pitchFamily="34" charset="0"/>
              </a:defRPr>
            </a:lvl5pPr>
            <a:lvl6pPr marL="2514600" indent="-228600" algn="l" rtl="0" fontAlgn="base">
              <a:spcBef>
                <a:spcPct val="20000"/>
              </a:spcBef>
              <a:spcAft>
                <a:spcPct val="0"/>
              </a:spcAft>
              <a:buChar char="»"/>
              <a:defRPr sz="1800">
                <a:solidFill>
                  <a:srgbClr val="002350"/>
                </a:solidFill>
                <a:latin typeface="+mn-lt"/>
                <a:ea typeface="+mn-ea"/>
              </a:defRPr>
            </a:lvl6pPr>
            <a:lvl7pPr marL="2971800" indent="-228600" algn="l" rtl="0" fontAlgn="base">
              <a:spcBef>
                <a:spcPct val="20000"/>
              </a:spcBef>
              <a:spcAft>
                <a:spcPct val="0"/>
              </a:spcAft>
              <a:buChar char="»"/>
              <a:defRPr sz="1800">
                <a:solidFill>
                  <a:srgbClr val="002350"/>
                </a:solidFill>
                <a:latin typeface="+mn-lt"/>
                <a:ea typeface="+mn-ea"/>
              </a:defRPr>
            </a:lvl7pPr>
            <a:lvl8pPr marL="3429000" indent="-228600" algn="l" rtl="0" fontAlgn="base">
              <a:spcBef>
                <a:spcPct val="20000"/>
              </a:spcBef>
              <a:spcAft>
                <a:spcPct val="0"/>
              </a:spcAft>
              <a:buChar char="»"/>
              <a:defRPr sz="1800">
                <a:solidFill>
                  <a:srgbClr val="002350"/>
                </a:solidFill>
                <a:latin typeface="+mn-lt"/>
                <a:ea typeface="+mn-ea"/>
              </a:defRPr>
            </a:lvl8pPr>
            <a:lvl9pPr marL="3886200" indent="-228600" algn="l" rtl="0" fontAlgn="base">
              <a:spcBef>
                <a:spcPct val="20000"/>
              </a:spcBef>
              <a:spcAft>
                <a:spcPct val="0"/>
              </a:spcAft>
              <a:buChar char="»"/>
              <a:defRPr sz="1800">
                <a:solidFill>
                  <a:srgbClr val="002350"/>
                </a:solidFill>
                <a:latin typeface="+mn-lt"/>
                <a:ea typeface="+mn-ea"/>
              </a:defRPr>
            </a:lvl9pPr>
          </a:lstStyle>
          <a:p>
            <a:pPr marL="0" indent="0" algn="ctr">
              <a:buNone/>
            </a:pPr>
            <a:r>
              <a:rPr lang="en-GB" sz="4400" dirty="0"/>
              <a:t>The AMSP holds the      </a:t>
            </a:r>
            <a:r>
              <a:rPr lang="en-GB" sz="4400" baseline="0" dirty="0"/>
              <a:t>      </a:t>
            </a:r>
            <a:r>
              <a:rPr lang="en-GB" sz="4400" dirty="0"/>
              <a:t>NCETM CPD Standard</a:t>
            </a:r>
          </a:p>
          <a:p>
            <a:pPr marL="0" indent="0" algn="ctr">
              <a:buNone/>
            </a:pPr>
            <a:endParaRPr lang="en-GB" sz="2800" dirty="0"/>
          </a:p>
          <a:p>
            <a:pPr marL="0" indent="0" algn="l">
              <a:buNone/>
            </a:pPr>
            <a:r>
              <a:rPr lang="en-GB" kern="0" dirty="0">
                <a:solidFill>
                  <a:srgbClr val="002147"/>
                </a:solidFill>
              </a:rPr>
              <a:t>The CPD Standard supports maths teachers to access information about the wide range of CPD provision on offer and to be assured of its appropriateness and quality.</a:t>
            </a:r>
          </a:p>
          <a:p>
            <a:endParaRPr lang="en-GB" kern="0" dirty="0">
              <a:solidFill>
                <a:srgbClr val="002147"/>
              </a:solidFill>
            </a:endParaRPr>
          </a:p>
          <a:p>
            <a:pPr marL="0" indent="0">
              <a:buNone/>
            </a:pPr>
            <a:r>
              <a:rPr lang="en-GB" i="1" kern="0" dirty="0">
                <a:solidFill>
                  <a:schemeClr val="accent1"/>
                </a:solidFill>
              </a:rPr>
              <a:t>ncetm.org.uk/</a:t>
            </a:r>
            <a:r>
              <a:rPr lang="en-GB" i="1" kern="0" dirty="0" err="1">
                <a:solidFill>
                  <a:schemeClr val="accent1"/>
                </a:solidFill>
              </a:rPr>
              <a:t>cpdstandard</a:t>
            </a:r>
            <a:endParaRPr lang="en-GB" i="1" kern="0" dirty="0">
              <a:solidFill>
                <a:schemeClr val="accent1"/>
              </a:solidFill>
            </a:endParaRPr>
          </a:p>
        </p:txBody>
      </p:sp>
      <p:pic>
        <p:nvPicPr>
          <p:cNvPr id="4" name="Picture Placeholder 9"/>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5943603" y="4793890"/>
            <a:ext cx="2895600" cy="1731264"/>
          </a:xfrm>
          <a:prstGeom prst="rect">
            <a:avLst/>
          </a:prstGeom>
        </p:spPr>
      </p:pic>
    </p:spTree>
    <p:extLst>
      <p:ext uri="{BB962C8B-B14F-4D97-AF65-F5344CB8AC3E}">
        <p14:creationId xmlns:p14="http://schemas.microsoft.com/office/powerpoint/2010/main" val="19505483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2_Picture with title">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395288" y="1196975"/>
            <a:ext cx="3744912" cy="3240088"/>
          </a:xfrm>
          <a:prstGeom prst="rect">
            <a:avLst/>
          </a:prstGeom>
        </p:spPr>
        <p:txBody>
          <a:bodyPr/>
          <a:lstStyle>
            <a:lvl1pPr marL="0" indent="0">
              <a:buNone/>
              <a:defRPr>
                <a:latin typeface="Arial" panose="020B0604020202020204" pitchFamily="34" charset="0"/>
                <a:cs typeface="Arial" panose="020B0604020202020204" pitchFamily="34" charset="0"/>
              </a:defRPr>
            </a:lvl1pPr>
          </a:lstStyle>
          <a:p>
            <a:endParaRPr lang="en-GB" dirty="0"/>
          </a:p>
        </p:txBody>
      </p:sp>
      <p:sp>
        <p:nvSpPr>
          <p:cNvPr id="9" name="Title 1"/>
          <p:cNvSpPr>
            <a:spLocks noGrp="1"/>
          </p:cNvSpPr>
          <p:nvPr>
            <p:ph type="title"/>
          </p:nvPr>
        </p:nvSpPr>
        <p:spPr>
          <a:xfrm>
            <a:off x="4427985" y="1196975"/>
            <a:ext cx="4269160" cy="1446550"/>
          </a:xfrm>
          <a:prstGeom prst="rect">
            <a:avLst/>
          </a:prstGeom>
        </p:spPr>
        <p:txBody>
          <a:bodyPr vert="horz">
            <a:spAutoFit/>
          </a:bodyPr>
          <a:lstStyle>
            <a:lvl1pPr algn="l">
              <a:defRPr>
                <a:solidFill>
                  <a:srgbClr val="E00034"/>
                </a:solidFill>
                <a:latin typeface="Arial" panose="020B0604020202020204" pitchFamily="34" charset="0"/>
                <a:cs typeface="Arial" panose="020B0604020202020204" pitchFamily="34" charset="0"/>
              </a:defRPr>
            </a:lvl1pPr>
          </a:lstStyle>
          <a:p>
            <a:r>
              <a:rPr lang="en-GB" dirty="0"/>
              <a:t>Click to edit Master title style</a:t>
            </a:r>
            <a:endParaRPr lang="en-US" dirty="0"/>
          </a:p>
        </p:txBody>
      </p:sp>
      <p:pic>
        <p:nvPicPr>
          <p:cNvPr id="4" name="Picture Placeholder 9"/>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395288" y="4927532"/>
            <a:ext cx="2408453" cy="1440000"/>
          </a:xfrm>
          <a:prstGeom prst="rect">
            <a:avLst/>
          </a:prstGeom>
        </p:spPr>
      </p:pic>
      <p:sp>
        <p:nvSpPr>
          <p:cNvPr id="7" name="Text Placeholder 10"/>
          <p:cNvSpPr>
            <a:spLocks noGrp="1"/>
          </p:cNvSpPr>
          <p:nvPr>
            <p:ph type="body" sz="quarter" idx="11"/>
          </p:nvPr>
        </p:nvSpPr>
        <p:spPr>
          <a:xfrm>
            <a:off x="4427538" y="2636838"/>
            <a:ext cx="4248150" cy="1512887"/>
          </a:xfrm>
          <a:prstGeom prst="rect">
            <a:avLst/>
          </a:prstGeom>
        </p:spPr>
        <p:txBody>
          <a:bodyPr/>
          <a:lstStyle>
            <a:lvl1pPr marL="0" indent="0">
              <a:buNone/>
              <a:defRPr sz="3600"/>
            </a:lvl1pPr>
          </a:lstStyle>
          <a:p>
            <a:pPr lvl="0"/>
            <a:r>
              <a:rPr lang="en-US" dirty="0"/>
              <a:t>Click to edit Master text styles</a:t>
            </a:r>
            <a:endParaRPr lang="en-GB" dirty="0"/>
          </a:p>
        </p:txBody>
      </p:sp>
    </p:spTree>
    <p:extLst>
      <p:ext uri="{BB962C8B-B14F-4D97-AF65-F5344CB8AC3E}">
        <p14:creationId xmlns:p14="http://schemas.microsoft.com/office/powerpoint/2010/main" val="13541824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Blank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80289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_Picture with title">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395288" y="1196975"/>
            <a:ext cx="3744912" cy="3240088"/>
          </a:xfrm>
          <a:prstGeom prst="rect">
            <a:avLst/>
          </a:prstGeom>
        </p:spPr>
        <p:txBody>
          <a:bodyPr/>
          <a:lstStyle>
            <a:lvl1pPr marL="0" indent="0">
              <a:buNone/>
              <a:defRPr>
                <a:latin typeface="Arial" panose="020B0604020202020204" pitchFamily="34" charset="0"/>
                <a:cs typeface="Arial" panose="020B0604020202020204" pitchFamily="34" charset="0"/>
              </a:defRPr>
            </a:lvl1pPr>
          </a:lstStyle>
          <a:p>
            <a:endParaRPr lang="en-GB" dirty="0"/>
          </a:p>
        </p:txBody>
      </p:sp>
      <p:sp>
        <p:nvSpPr>
          <p:cNvPr id="9" name="Title 1"/>
          <p:cNvSpPr>
            <a:spLocks noGrp="1"/>
          </p:cNvSpPr>
          <p:nvPr>
            <p:ph type="title"/>
          </p:nvPr>
        </p:nvSpPr>
        <p:spPr>
          <a:xfrm>
            <a:off x="4427985" y="1196975"/>
            <a:ext cx="4269160" cy="1446550"/>
          </a:xfrm>
          <a:prstGeom prst="rect">
            <a:avLst/>
          </a:prstGeom>
        </p:spPr>
        <p:txBody>
          <a:bodyPr vert="horz">
            <a:spAutoFit/>
          </a:bodyPr>
          <a:lstStyle>
            <a:lvl1pPr algn="l">
              <a:defRPr>
                <a:solidFill>
                  <a:srgbClr val="E00034"/>
                </a:solidFill>
                <a:latin typeface="Arial" panose="020B0604020202020204" pitchFamily="34" charset="0"/>
                <a:cs typeface="Arial" panose="020B0604020202020204" pitchFamily="34" charset="0"/>
              </a:defRPr>
            </a:lvl1pPr>
          </a:lstStyle>
          <a:p>
            <a:r>
              <a:rPr lang="en-GB" dirty="0"/>
              <a:t>Click to edit Master title style</a:t>
            </a:r>
            <a:endParaRPr lang="en-US" dirty="0"/>
          </a:p>
        </p:txBody>
      </p:sp>
      <p:sp>
        <p:nvSpPr>
          <p:cNvPr id="11" name="Text Placeholder 10"/>
          <p:cNvSpPr>
            <a:spLocks noGrp="1"/>
          </p:cNvSpPr>
          <p:nvPr>
            <p:ph type="body" sz="quarter" idx="11"/>
          </p:nvPr>
        </p:nvSpPr>
        <p:spPr>
          <a:xfrm>
            <a:off x="4427538" y="2636838"/>
            <a:ext cx="4248150" cy="1512887"/>
          </a:xfrm>
          <a:prstGeom prst="rect">
            <a:avLst/>
          </a:prstGeom>
        </p:spPr>
        <p:txBody>
          <a:bodyPr/>
          <a:lstStyle>
            <a:lvl1pPr marL="0" indent="0">
              <a:buNone/>
              <a:defRPr sz="3600"/>
            </a:lvl1pPr>
          </a:lstStyle>
          <a:p>
            <a:pPr lvl="0"/>
            <a:r>
              <a:rPr lang="en-US" dirty="0"/>
              <a:t>Click to edit Master text styles</a:t>
            </a:r>
            <a:endParaRPr lang="en-GB" dirty="0"/>
          </a:p>
        </p:txBody>
      </p:sp>
    </p:spTree>
    <p:extLst>
      <p:ext uri="{BB962C8B-B14F-4D97-AF65-F5344CB8AC3E}">
        <p14:creationId xmlns:p14="http://schemas.microsoft.com/office/powerpoint/2010/main" val="6141960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Twitter Title and Content">
    <p:spTree>
      <p:nvGrpSpPr>
        <p:cNvPr id="1" name=""/>
        <p:cNvGrpSpPr/>
        <p:nvPr/>
      </p:nvGrpSpPr>
      <p:grpSpPr>
        <a:xfrm>
          <a:off x="0" y="0"/>
          <a:ext cx="0" cy="0"/>
          <a:chOff x="0" y="0"/>
          <a:chExt cx="0" cy="0"/>
        </a:xfrm>
      </p:grpSpPr>
      <p:sp>
        <p:nvSpPr>
          <p:cNvPr id="7" name="Text Placeholder 2"/>
          <p:cNvSpPr>
            <a:spLocks noGrp="1"/>
          </p:cNvSpPr>
          <p:nvPr>
            <p:ph type="body" idx="1"/>
          </p:nvPr>
        </p:nvSpPr>
        <p:spPr>
          <a:xfrm>
            <a:off x="457200" y="1781126"/>
            <a:ext cx="4040188" cy="639762"/>
          </a:xfrm>
          <a:prstGeom prst="rect">
            <a:avLst/>
          </a:prstGeom>
        </p:spPr>
        <p:txBody>
          <a:bodyPr vert="horz" anchor="t"/>
          <a:lstStyle>
            <a:lvl1pPr marL="0" indent="0">
              <a:buNone/>
              <a:defRPr sz="2400" b="1">
                <a:solidFill>
                  <a:schemeClr val="tx1"/>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8" name="Content Placeholder 3"/>
          <p:cNvSpPr>
            <a:spLocks noGrp="1"/>
          </p:cNvSpPr>
          <p:nvPr>
            <p:ph sz="half" idx="2"/>
          </p:nvPr>
        </p:nvSpPr>
        <p:spPr>
          <a:xfrm>
            <a:off x="457200" y="2645221"/>
            <a:ext cx="4040188" cy="3480942"/>
          </a:xfrm>
          <a:prstGeom prst="rect">
            <a:avLst/>
          </a:prstGeom>
        </p:spPr>
        <p:txBody>
          <a:bodyPr vert="horz"/>
          <a:lstStyle>
            <a:lvl1pPr marL="342900" indent="-342900" algn="l" rtl="0" eaLnBrk="0" fontAlgn="base" hangingPunct="0">
              <a:spcBef>
                <a:spcPct val="20000"/>
              </a:spcBef>
              <a:spcAft>
                <a:spcPct val="0"/>
              </a:spcAft>
              <a:buClr>
                <a:schemeClr val="tx2"/>
              </a:buClr>
              <a:buFont typeface="Wingdings" panose="05000000000000000000" pitchFamily="2" charset="2"/>
              <a:buChar char="§"/>
              <a:defRPr lang="en-GB" sz="2400" dirty="0" smtClean="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Clr>
                <a:schemeClr val="tx2"/>
              </a:buClr>
              <a:buFont typeface="Arial" pitchFamily="34" charset="0"/>
              <a:buChar char="•"/>
              <a:defRPr lang="en-GB" sz="2400" dirty="0" smtClean="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Clr>
                <a:schemeClr val="tx2"/>
              </a:buClr>
              <a:buFont typeface="Arial" pitchFamily="34" charset="0"/>
              <a:buChar char="-"/>
              <a:defRPr lang="en-GB" sz="2400" dirty="0" smtClean="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Clr>
                <a:schemeClr val="tx2"/>
              </a:buClr>
              <a:buFont typeface="Wingdings" panose="05000000000000000000" pitchFamily="2" charset="2"/>
              <a:buChar char="§"/>
              <a:defRPr lang="en-GB" sz="2400" dirty="0" smtClean="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Clr>
                <a:schemeClr val="tx2"/>
              </a:buClr>
              <a:buFont typeface="Wingdings" panose="05000000000000000000" pitchFamily="2" charset="2"/>
              <a:buChar char="§"/>
              <a:defRPr lang="en-US" sz="2400" dirty="0">
                <a:solidFill>
                  <a:schemeClr val="tx1"/>
                </a:solidFill>
                <a:latin typeface="Arial" panose="020B0604020202020204" pitchFamily="34" charset="0"/>
                <a:ea typeface="+mn-ea"/>
                <a:cs typeface="Arial" panose="020B0604020202020204" pitchFamily="34" charset="0"/>
              </a:defRPr>
            </a:lvl5pPr>
            <a:lvl6pPr>
              <a:defRPr sz="1600"/>
            </a:lvl6pPr>
            <a:lvl7pPr>
              <a:defRPr sz="1600"/>
            </a:lvl7pPr>
            <a:lvl8pPr>
              <a:defRPr sz="1600"/>
            </a:lvl8pPr>
            <a:lvl9pPr>
              <a:defRPr sz="16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9" name="Text Placeholder 4"/>
          <p:cNvSpPr>
            <a:spLocks noGrp="1"/>
          </p:cNvSpPr>
          <p:nvPr>
            <p:ph type="body" sz="quarter" idx="3"/>
          </p:nvPr>
        </p:nvSpPr>
        <p:spPr>
          <a:xfrm>
            <a:off x="4645026" y="1781126"/>
            <a:ext cx="4041775" cy="639762"/>
          </a:xfrm>
          <a:prstGeom prst="rect">
            <a:avLst/>
          </a:prstGeom>
        </p:spPr>
        <p:txBody>
          <a:bodyPr vert="horz" anchor="t"/>
          <a:lstStyle>
            <a:lvl1pPr marL="0" indent="0">
              <a:buNone/>
              <a:defRPr sz="2400" b="1">
                <a:solidFill>
                  <a:schemeClr val="tx1"/>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10" name="Content Placeholder 5"/>
          <p:cNvSpPr>
            <a:spLocks noGrp="1"/>
          </p:cNvSpPr>
          <p:nvPr>
            <p:ph sz="quarter" idx="4"/>
          </p:nvPr>
        </p:nvSpPr>
        <p:spPr>
          <a:xfrm>
            <a:off x="4645026" y="2645223"/>
            <a:ext cx="4041775" cy="3480941"/>
          </a:xfrm>
          <a:prstGeom prst="rect">
            <a:avLst/>
          </a:prstGeom>
        </p:spPr>
        <p:txBody>
          <a:bodyPr vert="horz"/>
          <a:lstStyle>
            <a:lvl1pPr marL="342900" indent="-342900" algn="l" rtl="0" eaLnBrk="0" fontAlgn="base" hangingPunct="0">
              <a:spcBef>
                <a:spcPct val="20000"/>
              </a:spcBef>
              <a:spcAft>
                <a:spcPct val="0"/>
              </a:spcAft>
              <a:buClr>
                <a:schemeClr val="tx2"/>
              </a:buClr>
              <a:buFont typeface="Wingdings" panose="05000000000000000000" pitchFamily="2" charset="2"/>
              <a:buChar char="§"/>
              <a:defRPr lang="en-GB" sz="2400" dirty="0" smtClean="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Clr>
                <a:schemeClr val="tx2"/>
              </a:buClr>
              <a:buFont typeface="Arial" pitchFamily="34" charset="0"/>
              <a:buChar char="•"/>
              <a:defRPr lang="en-GB" sz="2400" dirty="0" smtClean="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Clr>
                <a:schemeClr val="tx2"/>
              </a:buClr>
              <a:buFont typeface="Arial" pitchFamily="34" charset="0"/>
              <a:buChar char="-"/>
              <a:defRPr lang="en-GB" sz="2400" dirty="0" smtClean="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Clr>
                <a:schemeClr val="tx2"/>
              </a:buClr>
              <a:buFont typeface="Wingdings" panose="05000000000000000000" pitchFamily="2" charset="2"/>
              <a:buChar char="§"/>
              <a:defRPr lang="en-GB" sz="2400" dirty="0" smtClean="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Clr>
                <a:schemeClr val="tx2"/>
              </a:buClr>
              <a:buFont typeface="Wingdings" panose="05000000000000000000" pitchFamily="2" charset="2"/>
              <a:buChar char="§"/>
              <a:defRPr lang="en-US" sz="2400" dirty="0">
                <a:solidFill>
                  <a:schemeClr val="tx1"/>
                </a:solidFill>
                <a:latin typeface="Arial" panose="020B0604020202020204" pitchFamily="34" charset="0"/>
                <a:ea typeface="+mn-ea"/>
                <a:cs typeface="Arial" panose="020B0604020202020204" pitchFamily="34" charset="0"/>
              </a:defRPr>
            </a:lvl5pPr>
            <a:lvl6pPr>
              <a:defRPr sz="1600"/>
            </a:lvl6pPr>
            <a:lvl7pPr>
              <a:defRPr sz="1600"/>
            </a:lvl7pPr>
            <a:lvl8pPr>
              <a:defRPr sz="1600"/>
            </a:lvl8pPr>
            <a:lvl9pPr>
              <a:defRPr sz="16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1" name="Title 1"/>
          <p:cNvSpPr>
            <a:spLocks noGrp="1"/>
          </p:cNvSpPr>
          <p:nvPr>
            <p:ph type="title"/>
          </p:nvPr>
        </p:nvSpPr>
        <p:spPr>
          <a:xfrm>
            <a:off x="457200" y="975868"/>
            <a:ext cx="8229600" cy="769441"/>
          </a:xfrm>
          <a:prstGeom prst="rect">
            <a:avLst/>
          </a:prstGeom>
        </p:spPr>
        <p:txBody>
          <a:bodyPr vert="horz">
            <a:spAutoFit/>
          </a:bodyPr>
          <a:lstStyle>
            <a:lvl1pPr>
              <a:defRPr>
                <a:solidFill>
                  <a:schemeClr val="tx2"/>
                </a:solidFill>
                <a:latin typeface="Arial" panose="020B0604020202020204" pitchFamily="34" charset="0"/>
                <a:cs typeface="Arial" panose="020B0604020202020204" pitchFamily="34" charset="0"/>
              </a:defRPr>
            </a:lvl1pPr>
          </a:lstStyle>
          <a:p>
            <a:r>
              <a:rPr lang="en-GB" dirty="0"/>
              <a:t>Click to edit Master title style</a:t>
            </a:r>
            <a:endParaRPr lang="en-US" dirty="0"/>
          </a:p>
        </p:txBody>
      </p:sp>
    </p:spTree>
    <p:extLst>
      <p:ext uri="{BB962C8B-B14F-4D97-AF65-F5344CB8AC3E}">
        <p14:creationId xmlns:p14="http://schemas.microsoft.com/office/powerpoint/2010/main" val="29183308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677D623-8474-4E37-A2B0-F9093DDF382C}" type="datetimeFigureOut">
              <a:rPr lang="en-GB" smtClean="0">
                <a:solidFill>
                  <a:prstClr val="black">
                    <a:tint val="75000"/>
                  </a:prstClr>
                </a:solidFill>
              </a:rPr>
              <a:pPr/>
              <a:t>08/11/2018</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CD437435-EEC8-40EE-A96F-B8E62C6D254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3354890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3568" y="2906713"/>
            <a:ext cx="7772400" cy="1500187"/>
          </a:xfrm>
          <a:prstGeom prst="rect">
            <a:avLst/>
          </a:prstGeom>
        </p:spPr>
        <p:txBody>
          <a:bodyPr vert="horz" anchor="b"/>
          <a:lstStyle>
            <a:lvl1pPr marL="0" indent="0">
              <a:buNone/>
              <a:defRPr sz="2000">
                <a:solidFill>
                  <a:srgbClr val="002147"/>
                </a:solidFill>
                <a:latin typeface="Arial" panose="020B0604020202020204" pitchFamily="34" charset="0"/>
                <a:cs typeface="Arial" panose="020B0604020202020204"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dirty="0"/>
              <a:t>Click to edit Master text styles</a:t>
            </a:r>
          </a:p>
        </p:txBody>
      </p:sp>
      <p:sp>
        <p:nvSpPr>
          <p:cNvPr id="6" name="Title 1"/>
          <p:cNvSpPr>
            <a:spLocks noGrp="1"/>
          </p:cNvSpPr>
          <p:nvPr>
            <p:ph type="title"/>
          </p:nvPr>
        </p:nvSpPr>
        <p:spPr>
          <a:xfrm>
            <a:off x="683569" y="4437114"/>
            <a:ext cx="7848872" cy="769441"/>
          </a:xfrm>
          <a:prstGeom prst="rect">
            <a:avLst/>
          </a:prstGeom>
        </p:spPr>
        <p:txBody>
          <a:bodyPr vert="horz" wrap="square">
            <a:spAutoFit/>
          </a:bodyPr>
          <a:lstStyle>
            <a:lvl1pPr algn="l">
              <a:defRPr>
                <a:solidFill>
                  <a:schemeClr val="tx2"/>
                </a:solidFill>
                <a:latin typeface="Arial" panose="020B0604020202020204" pitchFamily="34" charset="0"/>
                <a:cs typeface="Arial" panose="020B0604020202020204" pitchFamily="34" charset="0"/>
              </a:defRPr>
            </a:lvl1pPr>
          </a:lstStyle>
          <a:p>
            <a:r>
              <a:rPr lang="en-GB" dirty="0"/>
              <a:t>Click to edit Master title style</a:t>
            </a:r>
            <a:endParaRPr lang="en-US" dirty="0"/>
          </a:p>
        </p:txBody>
      </p:sp>
    </p:spTree>
    <p:extLst>
      <p:ext uri="{BB962C8B-B14F-4D97-AF65-F5344CB8AC3E}">
        <p14:creationId xmlns:p14="http://schemas.microsoft.com/office/powerpoint/2010/main" val="322062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72816"/>
            <a:ext cx="4038600" cy="4353347"/>
          </a:xfrm>
          <a:prstGeom prst="rect">
            <a:avLst/>
          </a:prstGeom>
        </p:spPr>
        <p:txBody>
          <a:bodyPr vert="horz"/>
          <a:lstStyle>
            <a:lvl1pPr marL="342900" indent="-342900">
              <a:buClr>
                <a:schemeClr val="tx2"/>
              </a:buClr>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1pPr>
            <a:lvl2pPr marL="742950" indent="-285750">
              <a:buClr>
                <a:schemeClr val="tx2"/>
              </a:buClr>
              <a:buFont typeface="Arial"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a:buClr>
                <a:schemeClr val="tx2"/>
              </a:buClr>
              <a:buFont typeface="Arial"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a:buClr>
                <a:schemeClr val="tx2"/>
              </a:buClr>
              <a:buFont typeface="Wingdings" panose="05000000000000000000" pitchFamily="2" charset="2"/>
              <a:buChar char="§"/>
              <a:defRPr sz="1800">
                <a:solidFill>
                  <a:schemeClr val="tx1"/>
                </a:solidFill>
                <a:latin typeface="Arial" panose="020B0604020202020204" pitchFamily="34" charset="0"/>
                <a:cs typeface="Arial" panose="020B0604020202020204" pitchFamily="34" charset="0"/>
              </a:defRPr>
            </a:lvl4pPr>
            <a:lvl5pPr marL="2057400" indent="-228600">
              <a:buClr>
                <a:schemeClr val="tx2"/>
              </a:buClr>
              <a:buFont typeface="Wingdings" panose="05000000000000000000" pitchFamily="2" charset="2"/>
              <a:buChar char="§"/>
              <a:defRPr sz="1800">
                <a:solidFill>
                  <a:schemeClr val="tx1"/>
                </a:solidFill>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p:cNvSpPr>
            <a:spLocks noGrp="1"/>
          </p:cNvSpPr>
          <p:nvPr>
            <p:ph sz="half" idx="2"/>
          </p:nvPr>
        </p:nvSpPr>
        <p:spPr>
          <a:xfrm>
            <a:off x="4648200" y="1772816"/>
            <a:ext cx="4038600" cy="4353347"/>
          </a:xfrm>
          <a:prstGeom prst="rect">
            <a:avLst/>
          </a:prstGeom>
        </p:spPr>
        <p:txBody>
          <a:bodyPr vert="horz"/>
          <a:lstStyle>
            <a:lvl1pPr marL="342900" indent="-342900" algn="l" rtl="0" eaLnBrk="0" fontAlgn="base" hangingPunct="0">
              <a:spcBef>
                <a:spcPct val="20000"/>
              </a:spcBef>
              <a:spcAft>
                <a:spcPct val="0"/>
              </a:spcAft>
              <a:buClr>
                <a:schemeClr val="tx2"/>
              </a:buClr>
              <a:buFont typeface="Wingdings" panose="05000000000000000000" pitchFamily="2" charset="2"/>
              <a:buChar char="§"/>
              <a:defRPr lang="en-GB" sz="2800" dirty="0" smtClean="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Clr>
                <a:schemeClr val="tx2"/>
              </a:buClr>
              <a:buFont typeface="Arial" pitchFamily="34" charset="0"/>
              <a:buChar char="•"/>
              <a:defRPr lang="en-GB" sz="2800" dirty="0" smtClean="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Clr>
                <a:schemeClr val="tx2"/>
              </a:buClr>
              <a:buFont typeface="Arial" pitchFamily="34" charset="0"/>
              <a:buChar char="-"/>
              <a:defRPr lang="en-GB" sz="2800" dirty="0" smtClean="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Clr>
                <a:schemeClr val="tx2"/>
              </a:buClr>
              <a:buFont typeface="Wingdings" panose="05000000000000000000" pitchFamily="2" charset="2"/>
              <a:buChar char="§"/>
              <a:defRPr lang="en-GB" sz="2800" dirty="0" smtClean="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Clr>
                <a:schemeClr val="tx2"/>
              </a:buClr>
              <a:buFont typeface="Wingdings" panose="05000000000000000000" pitchFamily="2" charset="2"/>
              <a:buChar char="§"/>
              <a:defRPr lang="en-US" sz="2800" dirty="0">
                <a:solidFill>
                  <a:schemeClr val="tx1"/>
                </a:solidFill>
                <a:latin typeface="Arial" panose="020B0604020202020204" pitchFamily="34" charset="0"/>
                <a:ea typeface="+mn-ea"/>
                <a:cs typeface="Arial" panose="020B0604020202020204" pitchFamily="34" charset="0"/>
              </a:defRPr>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6" name="Title 1"/>
          <p:cNvSpPr>
            <a:spLocks noGrp="1"/>
          </p:cNvSpPr>
          <p:nvPr>
            <p:ph type="title"/>
          </p:nvPr>
        </p:nvSpPr>
        <p:spPr>
          <a:xfrm>
            <a:off x="457200" y="975868"/>
            <a:ext cx="8229600" cy="769441"/>
          </a:xfrm>
          <a:prstGeom prst="rect">
            <a:avLst/>
          </a:prstGeom>
        </p:spPr>
        <p:txBody>
          <a:bodyPr vert="horz">
            <a:spAutoFit/>
          </a:bodyPr>
          <a:lstStyle>
            <a:lvl1pPr>
              <a:defRPr>
                <a:solidFill>
                  <a:schemeClr val="tx2"/>
                </a:solidFill>
                <a:latin typeface="Arial" panose="020B0604020202020204" pitchFamily="34" charset="0"/>
                <a:cs typeface="Arial" panose="020B0604020202020204" pitchFamily="34" charset="0"/>
              </a:defRPr>
            </a:lvl1pPr>
          </a:lstStyle>
          <a:p>
            <a:r>
              <a:rPr lang="en-GB" dirty="0"/>
              <a:t>Click to edit Master title style</a:t>
            </a:r>
            <a:endParaRPr lang="en-US" dirty="0"/>
          </a:p>
        </p:txBody>
      </p:sp>
    </p:spTree>
    <p:extLst>
      <p:ext uri="{BB962C8B-B14F-4D97-AF65-F5344CB8AC3E}">
        <p14:creationId xmlns:p14="http://schemas.microsoft.com/office/powerpoint/2010/main" val="6732697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4" name="Title 1"/>
          <p:cNvSpPr>
            <a:spLocks noGrp="1"/>
          </p:cNvSpPr>
          <p:nvPr>
            <p:ph type="title"/>
          </p:nvPr>
        </p:nvSpPr>
        <p:spPr>
          <a:xfrm>
            <a:off x="457200" y="975868"/>
            <a:ext cx="8229600" cy="769441"/>
          </a:xfrm>
          <a:prstGeom prst="rect">
            <a:avLst/>
          </a:prstGeom>
        </p:spPr>
        <p:txBody>
          <a:bodyPr vert="horz">
            <a:spAutoFit/>
          </a:bodyPr>
          <a:lstStyle>
            <a:lvl1pPr>
              <a:defRPr>
                <a:solidFill>
                  <a:schemeClr val="tx2"/>
                </a:solidFill>
                <a:latin typeface="Arial" panose="020B0604020202020204" pitchFamily="34" charset="0"/>
                <a:cs typeface="Arial" panose="020B0604020202020204" pitchFamily="34" charset="0"/>
              </a:defRPr>
            </a:lvl1pPr>
          </a:lstStyle>
          <a:p>
            <a:r>
              <a:rPr lang="en-GB" dirty="0"/>
              <a:t>Click to edit Master title style</a:t>
            </a:r>
            <a:endParaRPr lang="en-US" dirty="0"/>
          </a:p>
        </p:txBody>
      </p:sp>
    </p:spTree>
    <p:extLst>
      <p:ext uri="{BB962C8B-B14F-4D97-AF65-F5344CB8AC3E}">
        <p14:creationId xmlns:p14="http://schemas.microsoft.com/office/powerpoint/2010/main" val="6951046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3568" y="4800600"/>
            <a:ext cx="7772400" cy="566738"/>
          </a:xfrm>
          <a:prstGeom prst="rect">
            <a:avLst/>
          </a:prstGeom>
        </p:spPr>
        <p:txBody>
          <a:bodyPr vert="horz" anchor="b"/>
          <a:lstStyle>
            <a:lvl1pPr algn="l">
              <a:defRPr sz="4400" b="0">
                <a:solidFill>
                  <a:schemeClr val="tx2"/>
                </a:solidFill>
                <a:latin typeface="Arial" panose="020B0604020202020204" pitchFamily="34" charset="0"/>
                <a:cs typeface="Arial" panose="020B0604020202020204" pitchFamily="34" charset="0"/>
              </a:defRPr>
            </a:lvl1pPr>
          </a:lstStyle>
          <a:p>
            <a:r>
              <a:rPr lang="en-GB" dirty="0"/>
              <a:t>Click to edit Master title style</a:t>
            </a:r>
            <a:endParaRPr lang="en-US" dirty="0"/>
          </a:p>
        </p:txBody>
      </p:sp>
      <p:sp>
        <p:nvSpPr>
          <p:cNvPr id="3" name="Picture Placeholder 2"/>
          <p:cNvSpPr>
            <a:spLocks noGrp="1"/>
          </p:cNvSpPr>
          <p:nvPr>
            <p:ph type="pic" idx="1"/>
          </p:nvPr>
        </p:nvSpPr>
        <p:spPr>
          <a:xfrm>
            <a:off x="0" y="801787"/>
            <a:ext cx="9144000" cy="3888434"/>
          </a:xfrm>
          <a:prstGeom prst="rect">
            <a:avLst/>
          </a:prstGeom>
        </p:spPr>
        <p:txBody>
          <a:bodyPr vert="horz"/>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683568" y="5367338"/>
            <a:ext cx="7772400" cy="804862"/>
          </a:xfrm>
          <a:prstGeom prst="rect">
            <a:avLst/>
          </a:prstGeom>
        </p:spPr>
        <p:txBody>
          <a:bodyPr vert="horz"/>
          <a:lstStyle>
            <a:lvl1pPr marL="0" indent="0">
              <a:buNone/>
              <a:defRPr sz="2400">
                <a:solidFill>
                  <a:schemeClr val="tx1"/>
                </a:solidFill>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endParaRPr lang="en-GB" dirty="0"/>
          </a:p>
        </p:txBody>
      </p:sp>
    </p:spTree>
    <p:extLst>
      <p:ext uri="{BB962C8B-B14F-4D97-AF65-F5344CB8AC3E}">
        <p14:creationId xmlns:p14="http://schemas.microsoft.com/office/powerpoint/2010/main" val="34164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Date Placeholder 2"/>
          <p:cNvSpPr>
            <a:spLocks noGrp="1"/>
          </p:cNvSpPr>
          <p:nvPr>
            <p:ph type="dt" sz="half" idx="10"/>
          </p:nvPr>
        </p:nvSpPr>
        <p:spPr>
          <a:xfrm>
            <a:off x="628650" y="6356350"/>
            <a:ext cx="2057400" cy="365125"/>
          </a:xfrm>
          <a:prstGeom prst="rect">
            <a:avLst/>
          </a:prstGeom>
        </p:spPr>
        <p:txBody>
          <a:bodyPr/>
          <a:lstStyle/>
          <a:p>
            <a:fld id="{9677D623-8474-4E37-A2B0-F9093DDF382C}" type="datetimeFigureOut">
              <a:rPr lang="en-GB" smtClean="0">
                <a:solidFill>
                  <a:prstClr val="black">
                    <a:tint val="75000"/>
                  </a:prstClr>
                </a:solidFill>
              </a:rPr>
              <a:pPr/>
              <a:t>08/11/2018</a:t>
            </a:fld>
            <a:endParaRPr lang="en-GB">
              <a:solidFill>
                <a:prstClr val="black">
                  <a:tint val="75000"/>
                </a:prstClr>
              </a:solidFill>
            </a:endParaRPr>
          </a:p>
        </p:txBody>
      </p:sp>
      <p:sp>
        <p:nvSpPr>
          <p:cNvPr id="4" name="Footer Placeholder 3"/>
          <p:cNvSpPr>
            <a:spLocks noGrp="1"/>
          </p:cNvSpPr>
          <p:nvPr>
            <p:ph type="ftr" sz="quarter" idx="11"/>
          </p:nvPr>
        </p:nvSpPr>
        <p:spPr>
          <a:xfrm>
            <a:off x="3028950" y="6356350"/>
            <a:ext cx="3086100" cy="365125"/>
          </a:xfrm>
          <a:prstGeom prst="rect">
            <a:avLst/>
          </a:prstGeom>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a:xfrm>
            <a:off x="6457950" y="6356350"/>
            <a:ext cx="2057400" cy="365125"/>
          </a:xfrm>
          <a:prstGeom prst="rect">
            <a:avLst/>
          </a:prstGeom>
        </p:spPr>
        <p:txBody>
          <a:bodyPr/>
          <a:lstStyle/>
          <a:p>
            <a:fld id="{CD437435-EEC8-40EE-A96F-B8E62C6D254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9145912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Date Placeholder 2"/>
          <p:cNvSpPr>
            <a:spLocks noGrp="1"/>
          </p:cNvSpPr>
          <p:nvPr>
            <p:ph type="dt" sz="half" idx="10"/>
          </p:nvPr>
        </p:nvSpPr>
        <p:spPr>
          <a:xfrm>
            <a:off x="628650" y="6356350"/>
            <a:ext cx="2057400" cy="365125"/>
          </a:xfrm>
          <a:prstGeom prst="rect">
            <a:avLst/>
          </a:prstGeom>
        </p:spPr>
        <p:txBody>
          <a:bodyPr/>
          <a:lstStyle/>
          <a:p>
            <a:fld id="{9677D623-8474-4E37-A2B0-F9093DDF382C}" type="datetimeFigureOut">
              <a:rPr lang="en-GB" smtClean="0">
                <a:solidFill>
                  <a:prstClr val="black">
                    <a:tint val="75000"/>
                  </a:prstClr>
                </a:solidFill>
              </a:rPr>
              <a:pPr/>
              <a:t>08/11/2018</a:t>
            </a:fld>
            <a:endParaRPr lang="en-GB">
              <a:solidFill>
                <a:prstClr val="black">
                  <a:tint val="75000"/>
                </a:prstClr>
              </a:solidFill>
            </a:endParaRPr>
          </a:p>
        </p:txBody>
      </p:sp>
      <p:sp>
        <p:nvSpPr>
          <p:cNvPr id="4" name="Footer Placeholder 3"/>
          <p:cNvSpPr>
            <a:spLocks noGrp="1"/>
          </p:cNvSpPr>
          <p:nvPr>
            <p:ph type="ftr" sz="quarter" idx="11"/>
          </p:nvPr>
        </p:nvSpPr>
        <p:spPr>
          <a:xfrm>
            <a:off x="3028950" y="6356350"/>
            <a:ext cx="3086100" cy="365125"/>
          </a:xfrm>
          <a:prstGeom prst="rect">
            <a:avLst/>
          </a:prstGeom>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a:xfrm>
            <a:off x="6457950" y="6356350"/>
            <a:ext cx="2057400" cy="365125"/>
          </a:xfrm>
          <a:prstGeom prst="rect">
            <a:avLst/>
          </a:prstGeom>
        </p:spPr>
        <p:txBody>
          <a:bodyPr/>
          <a:lstStyle/>
          <a:p>
            <a:fld id="{CD437435-EEC8-40EE-A96F-B8E62C6D254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9894175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71546A6-EB39-4594-AAEA-FB2D0D33CF21}" type="datetimeFigureOut">
              <a:rPr lang="en-GB" smtClean="0"/>
              <a:t>08/11/2018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2F7998-90EE-415E-90B5-9ABB2F04D026}" type="slidenum">
              <a:rPr lang="en-GB" smtClean="0"/>
              <a:t>‹#›</a:t>
            </a:fld>
            <a:endParaRPr lang="en-GB"/>
          </a:p>
        </p:txBody>
      </p:sp>
    </p:spTree>
    <p:extLst>
      <p:ext uri="{BB962C8B-B14F-4D97-AF65-F5344CB8AC3E}">
        <p14:creationId xmlns:p14="http://schemas.microsoft.com/office/powerpoint/2010/main" val="3309978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71546A6-EB39-4594-AAEA-FB2D0D33CF21}" type="datetimeFigureOut">
              <a:rPr lang="en-GB" smtClean="0"/>
              <a:t>08/11/2018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2F7998-90EE-415E-90B5-9ABB2F04D026}" type="slidenum">
              <a:rPr lang="en-GB" smtClean="0"/>
              <a:t>‹#›</a:t>
            </a:fld>
            <a:endParaRPr lang="en-GB"/>
          </a:p>
        </p:txBody>
      </p:sp>
    </p:spTree>
    <p:extLst>
      <p:ext uri="{BB962C8B-B14F-4D97-AF65-F5344CB8AC3E}">
        <p14:creationId xmlns:p14="http://schemas.microsoft.com/office/powerpoint/2010/main" val="368262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1546A6-EB39-4594-AAEA-FB2D0D33CF21}" type="datetimeFigureOut">
              <a:rPr lang="en-GB" smtClean="0"/>
              <a:t>08/11/2018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2F7998-90EE-415E-90B5-9ABB2F04D026}" type="slidenum">
              <a:rPr lang="en-GB" smtClean="0"/>
              <a:t>‹#›</a:t>
            </a:fld>
            <a:endParaRPr lang="en-GB"/>
          </a:p>
        </p:txBody>
      </p:sp>
    </p:spTree>
    <p:extLst>
      <p:ext uri="{BB962C8B-B14F-4D97-AF65-F5344CB8AC3E}">
        <p14:creationId xmlns:p14="http://schemas.microsoft.com/office/powerpoint/2010/main" val="927882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71546A6-EB39-4594-AAEA-FB2D0D33CF21}" type="datetimeFigureOut">
              <a:rPr lang="en-GB" smtClean="0"/>
              <a:t>08/11/2018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92F7998-90EE-415E-90B5-9ABB2F04D026}" type="slidenum">
              <a:rPr lang="en-GB" smtClean="0"/>
              <a:t>‹#›</a:t>
            </a:fld>
            <a:endParaRPr lang="en-GB"/>
          </a:p>
        </p:txBody>
      </p:sp>
    </p:spTree>
    <p:extLst>
      <p:ext uri="{BB962C8B-B14F-4D97-AF65-F5344CB8AC3E}">
        <p14:creationId xmlns:p14="http://schemas.microsoft.com/office/powerpoint/2010/main" val="494622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71546A6-EB39-4594-AAEA-FB2D0D33CF21}" type="datetimeFigureOut">
              <a:rPr lang="en-GB" smtClean="0"/>
              <a:t>08/11/2018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92F7998-90EE-415E-90B5-9ABB2F04D026}" type="slidenum">
              <a:rPr lang="en-GB" smtClean="0"/>
              <a:t>‹#›</a:t>
            </a:fld>
            <a:endParaRPr lang="en-GB"/>
          </a:p>
        </p:txBody>
      </p:sp>
    </p:spTree>
    <p:extLst>
      <p:ext uri="{BB962C8B-B14F-4D97-AF65-F5344CB8AC3E}">
        <p14:creationId xmlns:p14="http://schemas.microsoft.com/office/powerpoint/2010/main" val="3177527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71546A6-EB39-4594-AAEA-FB2D0D33CF21}" type="datetimeFigureOut">
              <a:rPr lang="en-GB" smtClean="0"/>
              <a:t>08/11/2018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92F7998-90EE-415E-90B5-9ABB2F04D026}" type="slidenum">
              <a:rPr lang="en-GB" smtClean="0"/>
              <a:t>‹#›</a:t>
            </a:fld>
            <a:endParaRPr lang="en-GB"/>
          </a:p>
        </p:txBody>
      </p:sp>
    </p:spTree>
    <p:extLst>
      <p:ext uri="{BB962C8B-B14F-4D97-AF65-F5344CB8AC3E}">
        <p14:creationId xmlns:p14="http://schemas.microsoft.com/office/powerpoint/2010/main" val="3558029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1546A6-EB39-4594-AAEA-FB2D0D33CF21}" type="datetimeFigureOut">
              <a:rPr lang="en-GB" smtClean="0"/>
              <a:t>08/11/2018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92F7998-90EE-415E-90B5-9ABB2F04D026}" type="slidenum">
              <a:rPr lang="en-GB" smtClean="0"/>
              <a:t>‹#›</a:t>
            </a:fld>
            <a:endParaRPr lang="en-GB"/>
          </a:p>
        </p:txBody>
      </p:sp>
    </p:spTree>
    <p:extLst>
      <p:ext uri="{BB962C8B-B14F-4D97-AF65-F5344CB8AC3E}">
        <p14:creationId xmlns:p14="http://schemas.microsoft.com/office/powerpoint/2010/main" val="207689045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slideLayout" Target="../slideLayouts/slideLayout15.xml"/><Relationship Id="rId18" Type="http://schemas.openxmlformats.org/officeDocument/2006/relationships/slideLayout" Target="../slideLayouts/slideLayout20.xml"/><Relationship Id="rId3" Type="http://schemas.openxmlformats.org/officeDocument/2006/relationships/slideLayout" Target="../slideLayouts/slideLayout5.xml"/><Relationship Id="rId21" Type="http://schemas.openxmlformats.org/officeDocument/2006/relationships/slideLayout" Target="../slideLayouts/slideLayout23.xml"/><Relationship Id="rId7" Type="http://schemas.openxmlformats.org/officeDocument/2006/relationships/slideLayout" Target="../slideLayouts/slideLayout9.xml"/><Relationship Id="rId12" Type="http://schemas.openxmlformats.org/officeDocument/2006/relationships/slideLayout" Target="../slideLayouts/slideLayout14.xml"/><Relationship Id="rId17" Type="http://schemas.openxmlformats.org/officeDocument/2006/relationships/slideLayout" Target="../slideLayouts/slideLayout19.xml"/><Relationship Id="rId2" Type="http://schemas.openxmlformats.org/officeDocument/2006/relationships/slideLayout" Target="../slideLayouts/slideLayout4.xml"/><Relationship Id="rId16" Type="http://schemas.openxmlformats.org/officeDocument/2006/relationships/slideLayout" Target="../slideLayouts/slideLayout18.xml"/><Relationship Id="rId20" Type="http://schemas.openxmlformats.org/officeDocument/2006/relationships/slideLayout" Target="../slideLayouts/slideLayout22.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24" Type="http://schemas.openxmlformats.org/officeDocument/2006/relationships/theme" Target="../theme/theme2.xml"/><Relationship Id="rId5" Type="http://schemas.openxmlformats.org/officeDocument/2006/relationships/slideLayout" Target="../slideLayouts/slideLayout7.xml"/><Relationship Id="rId15" Type="http://schemas.openxmlformats.org/officeDocument/2006/relationships/slideLayout" Target="../slideLayouts/slideLayout17.xml"/><Relationship Id="rId23" Type="http://schemas.openxmlformats.org/officeDocument/2006/relationships/slideLayout" Target="../slideLayouts/slideLayout25.xml"/><Relationship Id="rId10" Type="http://schemas.openxmlformats.org/officeDocument/2006/relationships/slideLayout" Target="../slideLayouts/slideLayout12.xml"/><Relationship Id="rId19" Type="http://schemas.openxmlformats.org/officeDocument/2006/relationships/slideLayout" Target="../slideLayouts/slideLayout21.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slideLayout" Target="../slideLayouts/slideLayout16.xml"/><Relationship Id="rId22"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eaLnBrk="1" fontAlgn="auto" hangingPunct="1">
              <a:spcBef>
                <a:spcPts val="0"/>
              </a:spcBef>
              <a:spcAft>
                <a:spcPts val="0"/>
              </a:spcAft>
            </a:pPr>
            <a:fld id="{9677D623-8474-4E37-A2B0-F9093DDF382C}" type="datetimeFigureOut">
              <a:rPr lang="en-GB" smtClean="0">
                <a:solidFill>
                  <a:prstClr val="black">
                    <a:tint val="75000"/>
                  </a:prstClr>
                </a:solidFill>
                <a:latin typeface="Calibri" panose="020F0502020204030204"/>
                <a:ea typeface="+mn-ea"/>
              </a:rPr>
              <a:pPr eaLnBrk="1" fontAlgn="auto" hangingPunct="1">
                <a:spcBef>
                  <a:spcPts val="0"/>
                </a:spcBef>
                <a:spcAft>
                  <a:spcPts val="0"/>
                </a:spcAft>
              </a:pPr>
              <a:t>08/11/2018</a:t>
            </a:fld>
            <a:endParaRPr lang="en-GB">
              <a:solidFill>
                <a:prstClr val="black">
                  <a:tint val="75000"/>
                </a:prstClr>
              </a:solidFill>
              <a:latin typeface="Calibri" panose="020F0502020204030204"/>
              <a:ea typeface="+mn-ea"/>
            </a:endParaRPr>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eaLnBrk="1" fontAlgn="auto" hangingPunct="1">
              <a:spcBef>
                <a:spcPts val="0"/>
              </a:spcBef>
              <a:spcAft>
                <a:spcPts val="0"/>
              </a:spcAft>
            </a:pPr>
            <a:endParaRPr lang="en-GB">
              <a:solidFill>
                <a:prstClr val="black">
                  <a:tint val="75000"/>
                </a:prstClr>
              </a:solidFill>
              <a:latin typeface="Calibri" panose="020F0502020204030204"/>
              <a:ea typeface="+mn-ea"/>
            </a:endParaRPr>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eaLnBrk="1" fontAlgn="auto" hangingPunct="1">
              <a:spcBef>
                <a:spcPts val="0"/>
              </a:spcBef>
              <a:spcAft>
                <a:spcPts val="0"/>
              </a:spcAft>
            </a:pPr>
            <a:fld id="{CD437435-EEC8-40EE-A96F-B8E62C6D254C}" type="slidenum">
              <a:rPr lang="en-GB" smtClean="0">
                <a:solidFill>
                  <a:prstClr val="black">
                    <a:tint val="75000"/>
                  </a:prstClr>
                </a:solidFill>
                <a:latin typeface="Calibri" panose="020F0502020204030204"/>
                <a:ea typeface="+mn-ea"/>
              </a:rPr>
              <a:pPr eaLnBrk="1" fontAlgn="auto" hangingPunct="1">
                <a:spcBef>
                  <a:spcPts val="0"/>
                </a:spcBef>
                <a:spcAft>
                  <a:spcPts val="0"/>
                </a:spcAft>
              </a:pPr>
              <a:t>‹#›</a:t>
            </a:fld>
            <a:endParaRPr lang="en-GB">
              <a:solidFill>
                <a:prstClr val="black">
                  <a:tint val="75000"/>
                </a:prstClr>
              </a:solidFill>
              <a:latin typeface="Calibri" panose="020F0502020204030204"/>
              <a:ea typeface="+mn-ea"/>
            </a:endParaRPr>
          </a:p>
        </p:txBody>
      </p:sp>
      <p:sp>
        <p:nvSpPr>
          <p:cNvPr id="7" name="Rectangle 6"/>
          <p:cNvSpPr/>
          <p:nvPr userDrawn="1"/>
        </p:nvSpPr>
        <p:spPr>
          <a:xfrm>
            <a:off x="0" y="6138000"/>
            <a:ext cx="9144000" cy="720000"/>
          </a:xfrm>
          <a:prstGeom prst="rect">
            <a:avLst/>
          </a:prstGeom>
          <a:solidFill>
            <a:srgbClr val="0A31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GB" sz="1800">
              <a:solidFill>
                <a:prstClr val="white"/>
              </a:solidFill>
            </a:endParaRPr>
          </a:p>
        </p:txBody>
      </p:sp>
      <p:pic>
        <p:nvPicPr>
          <p:cNvPr id="8" name="Picture 7"/>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455018" y="6264000"/>
            <a:ext cx="1462017" cy="468000"/>
          </a:xfrm>
          <a:prstGeom prst="rect">
            <a:avLst/>
          </a:prstGeom>
        </p:spPr>
      </p:pic>
      <p:sp>
        <p:nvSpPr>
          <p:cNvPr id="9" name="Text Placeholder 12"/>
          <p:cNvSpPr txBox="1">
            <a:spLocks/>
          </p:cNvSpPr>
          <p:nvPr userDrawn="1"/>
        </p:nvSpPr>
        <p:spPr>
          <a:xfrm>
            <a:off x="2123728" y="6237312"/>
            <a:ext cx="6391622" cy="504056"/>
          </a:xfrm>
          <a:prstGeom prst="rect">
            <a:avLst/>
          </a:prstGeom>
        </p:spPr>
        <p:txBody>
          <a:bodyPr anchor="ctr">
            <a:normAutofit/>
          </a:bodyPr>
          <a:lstStyle>
            <a:lvl1pPr marL="0" indent="0" algn="r" defTabSz="914400" rtl="0" eaLnBrk="1" latinLnBrk="0" hangingPunct="1">
              <a:lnSpc>
                <a:spcPct val="90000"/>
              </a:lnSpc>
              <a:spcBef>
                <a:spcPts val="1000"/>
              </a:spcBef>
              <a:buFont typeface="Arial" panose="020B0604020202020204" pitchFamily="34" charset="0"/>
              <a:buNone/>
              <a:defRPr sz="1800" b="1" kern="1200">
                <a:solidFill>
                  <a:schemeClr val="bg1"/>
                </a:solidFill>
                <a:latin typeface="Rockwell" panose="02060603020205020403" pitchFamily="18" charset="0"/>
                <a:ea typeface="+mn-ea"/>
                <a:cs typeface="Arial"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bg1"/>
                </a:solidFill>
                <a:latin typeface="Arial" panose="020B0604020202020204" pitchFamily="34" charset="0"/>
                <a:ea typeface="+mn-ea"/>
                <a:cs typeface="Arial" panose="020B0604020202020204" pitchFamily="34" charset="0"/>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bg1"/>
                </a:solidFill>
                <a:latin typeface="Arial" panose="020B0604020202020204" pitchFamily="34" charset="0"/>
                <a:ea typeface="+mn-ea"/>
                <a:cs typeface="Arial" panose="020B0604020202020204" pitchFamily="34" charset="0"/>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bg1"/>
                </a:solidFill>
                <a:latin typeface="Arial" panose="020B0604020202020204" pitchFamily="34" charset="0"/>
                <a:ea typeface="+mn-ea"/>
                <a:cs typeface="Arial" panose="020B0604020202020204"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bg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pPr>
            <a:r>
              <a:rPr lang="en-US" dirty="0">
                <a:solidFill>
                  <a:prstClr val="white"/>
                </a:solidFill>
              </a:rPr>
              <a:t>© MEI 2016</a:t>
            </a:r>
          </a:p>
        </p:txBody>
      </p:sp>
      <p:pic>
        <p:nvPicPr>
          <p:cNvPr id="10" name="Picture 9"/>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70872" y="274638"/>
            <a:ext cx="720080" cy="720080"/>
          </a:xfrm>
          <a:prstGeom prst="rect">
            <a:avLst/>
          </a:prstGeom>
        </p:spPr>
      </p:pic>
    </p:spTree>
    <p:extLst>
      <p:ext uri="{BB962C8B-B14F-4D97-AF65-F5344CB8AC3E}">
        <p14:creationId xmlns:p14="http://schemas.microsoft.com/office/powerpoint/2010/main" val="3891303696"/>
      </p:ext>
    </p:extLst>
  </p:cSld>
  <p:clrMap bg1="lt1" tx1="dk1" bg2="lt2" tx2="dk2" accent1="accent1" accent2="accent2" accent3="accent3" accent4="accent4" accent5="accent5" accent6="accent6" hlink="hlink" folHlink="folHlink"/>
  <p:sldLayoutIdLst>
    <p:sldLayoutId id="2147483737" r:id="rId1"/>
    <p:sldLayoutId id="2147483738" r:id="rId2"/>
  </p:sldLayoutIdLst>
  <p:txStyles>
    <p:titleStyle>
      <a:lvl1pPr algn="l" defTabSz="914400" rtl="0" eaLnBrk="1" latinLnBrk="0" hangingPunct="1">
        <a:lnSpc>
          <a:spcPct val="90000"/>
        </a:lnSpc>
        <a:spcBef>
          <a:spcPct val="0"/>
        </a:spcBef>
        <a:buNone/>
        <a:defRPr sz="4400" kern="1200">
          <a:solidFill>
            <a:srgbClr val="00B0F0"/>
          </a:solidFill>
          <a:latin typeface="Rockwell" panose="020606030202050204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eaLnBrk="1" fontAlgn="auto" hangingPunct="1">
              <a:spcBef>
                <a:spcPts val="0"/>
              </a:spcBef>
              <a:spcAft>
                <a:spcPts val="0"/>
              </a:spcAft>
            </a:pPr>
            <a:fld id="{9677D623-8474-4E37-A2B0-F9093DDF382C}" type="datetimeFigureOut">
              <a:rPr lang="en-GB" smtClean="0">
                <a:solidFill>
                  <a:prstClr val="black">
                    <a:tint val="75000"/>
                  </a:prstClr>
                </a:solidFill>
                <a:latin typeface="Calibri" panose="020F0502020204030204"/>
                <a:ea typeface="+mn-ea"/>
              </a:rPr>
              <a:pPr eaLnBrk="1" fontAlgn="auto" hangingPunct="1">
                <a:spcBef>
                  <a:spcPts val="0"/>
                </a:spcBef>
                <a:spcAft>
                  <a:spcPts val="0"/>
                </a:spcAft>
              </a:pPr>
              <a:t>08/11/2018</a:t>
            </a:fld>
            <a:endParaRPr lang="en-GB">
              <a:solidFill>
                <a:prstClr val="black">
                  <a:tint val="75000"/>
                </a:prstClr>
              </a:solidFill>
              <a:latin typeface="Calibri" panose="020F0502020204030204"/>
              <a:ea typeface="+mn-ea"/>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eaLnBrk="1" fontAlgn="auto" hangingPunct="1">
              <a:spcBef>
                <a:spcPts val="0"/>
              </a:spcBef>
              <a:spcAft>
                <a:spcPts val="0"/>
              </a:spcAft>
            </a:pPr>
            <a:endParaRPr lang="en-GB">
              <a:solidFill>
                <a:prstClr val="black">
                  <a:tint val="75000"/>
                </a:prstClr>
              </a:solidFill>
              <a:latin typeface="Calibri" panose="020F0502020204030204"/>
              <a:ea typeface="+mn-ea"/>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eaLnBrk="1" fontAlgn="auto" hangingPunct="1">
              <a:spcBef>
                <a:spcPts val="0"/>
              </a:spcBef>
              <a:spcAft>
                <a:spcPts val="0"/>
              </a:spcAft>
            </a:pPr>
            <a:fld id="{CD437435-EEC8-40EE-A96F-B8E62C6D254C}" type="slidenum">
              <a:rPr lang="en-GB" smtClean="0">
                <a:solidFill>
                  <a:prstClr val="black">
                    <a:tint val="75000"/>
                  </a:prstClr>
                </a:solidFill>
                <a:latin typeface="Calibri" panose="020F0502020204030204"/>
                <a:ea typeface="+mn-ea"/>
              </a:rPr>
              <a:pPr eaLnBrk="1" fontAlgn="auto" hangingPunct="1">
                <a:spcBef>
                  <a:spcPts val="0"/>
                </a:spcBef>
                <a:spcAft>
                  <a:spcPts val="0"/>
                </a:spcAft>
              </a:pPr>
              <a:t>‹#›</a:t>
            </a:fld>
            <a:endParaRPr lang="en-GB">
              <a:solidFill>
                <a:prstClr val="black">
                  <a:tint val="75000"/>
                </a:prstClr>
              </a:solidFill>
              <a:latin typeface="Calibri" panose="020F0502020204030204"/>
              <a:ea typeface="+mn-ea"/>
            </a:endParaRPr>
          </a:p>
        </p:txBody>
      </p:sp>
    </p:spTree>
    <p:extLst>
      <p:ext uri="{BB962C8B-B14F-4D97-AF65-F5344CB8AC3E}">
        <p14:creationId xmlns:p14="http://schemas.microsoft.com/office/powerpoint/2010/main" val="2479538301"/>
      </p:ext>
    </p:extLst>
  </p:cSld>
  <p:clrMap bg1="lt1" tx1="dk1" bg2="lt2" tx2="dk2" accent1="accent1" accent2="accent2" accent3="accent3" accent4="accent4" accent5="accent5" accent6="accent6" hlink="hlink" folHlink="folHlink"/>
  <p:sldLayoutIdLst>
    <p:sldLayoutId id="2147483821" r:id="rId1"/>
    <p:sldLayoutId id="2147483822" r:id="rId2"/>
    <p:sldLayoutId id="2147483823" r:id="rId3"/>
    <p:sldLayoutId id="2147483824" r:id="rId4"/>
    <p:sldLayoutId id="2147483825" r:id="rId5"/>
    <p:sldLayoutId id="2147483826" r:id="rId6"/>
    <p:sldLayoutId id="2147483827" r:id="rId7"/>
    <p:sldLayoutId id="2147483828" r:id="rId8"/>
    <p:sldLayoutId id="2147483829" r:id="rId9"/>
    <p:sldLayoutId id="2147483830" r:id="rId10"/>
    <p:sldLayoutId id="2147483831" r:id="rId11"/>
    <p:sldLayoutId id="2147483835" r:id="rId12"/>
    <p:sldLayoutId id="2147483773" r:id="rId13"/>
    <p:sldLayoutId id="2147483774" r:id="rId14"/>
    <p:sldLayoutId id="2147483776" r:id="rId15"/>
    <p:sldLayoutId id="2147483726" r:id="rId16"/>
    <p:sldLayoutId id="2147483733" r:id="rId17"/>
    <p:sldLayoutId id="2147483722" r:id="rId18"/>
    <p:sldLayoutId id="2147483723" r:id="rId19"/>
    <p:sldLayoutId id="2147483725" r:id="rId20"/>
    <p:sldLayoutId id="2147483728" r:id="rId21"/>
    <p:sldLayoutId id="2147483741" r:id="rId22"/>
    <p:sldLayoutId id="2147483742" r:id="rId2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3212976"/>
            <a:ext cx="7772400" cy="769441"/>
          </a:xfrm>
          <a:prstGeom prst="rect">
            <a:avLst/>
          </a:prstGeom>
        </p:spPr>
        <p:txBody>
          <a:bodyPr/>
          <a:lstStyle/>
          <a:p>
            <a:r>
              <a:rPr lang="en-GB" dirty="0"/>
              <a:t>An AS Lesson</a:t>
            </a:r>
          </a:p>
        </p:txBody>
      </p:sp>
      <p:sp>
        <p:nvSpPr>
          <p:cNvPr id="3" name="Text Placeholder 2"/>
          <p:cNvSpPr>
            <a:spLocks noGrp="1"/>
          </p:cNvSpPr>
          <p:nvPr>
            <p:ph type="body" idx="1"/>
          </p:nvPr>
        </p:nvSpPr>
        <p:spPr>
          <a:xfrm>
            <a:off x="683568" y="3933056"/>
            <a:ext cx="7772400" cy="1500187"/>
          </a:xfrm>
        </p:spPr>
        <p:txBody>
          <a:bodyPr anchor="t"/>
          <a:lstStyle/>
          <a:p>
            <a:r>
              <a:rPr lang="en-GB" dirty="0"/>
              <a:t>Using the LDS to teach content on Data Collection and Processing</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75868"/>
            <a:ext cx="8229600" cy="1446550"/>
          </a:xfrm>
        </p:spPr>
        <p:txBody>
          <a:bodyPr/>
          <a:lstStyle/>
          <a:p>
            <a:r>
              <a:rPr lang="en-GB" dirty="0"/>
              <a:t>How could we improve our estimate?</a:t>
            </a:r>
          </a:p>
        </p:txBody>
      </p:sp>
      <p:sp>
        <p:nvSpPr>
          <p:cNvPr id="4" name="Content Placeholder 3"/>
          <p:cNvSpPr>
            <a:spLocks noGrp="1"/>
          </p:cNvSpPr>
          <p:nvPr>
            <p:ph idx="1"/>
          </p:nvPr>
        </p:nvSpPr>
        <p:spPr>
          <a:xfrm>
            <a:off x="457200" y="2420888"/>
            <a:ext cx="8229600" cy="3705275"/>
          </a:xfrm>
        </p:spPr>
        <p:txBody>
          <a:bodyPr/>
          <a:lstStyle/>
          <a:p>
            <a:pPr marL="342900" indent="-342900" eaLnBrk="1" fontAlgn="auto" hangingPunct="1">
              <a:spcBef>
                <a:spcPts val="0"/>
              </a:spcBef>
              <a:spcAft>
                <a:spcPts val="600"/>
              </a:spcAft>
              <a:buFont typeface="+mj-lt"/>
              <a:buAutoNum type="arabicPeriod"/>
            </a:pPr>
            <a:r>
              <a:rPr lang="en-GB" sz="2000" dirty="0">
                <a:solidFill>
                  <a:srgbClr val="000080"/>
                </a:solidFill>
                <a:latin typeface="+mn-lt"/>
                <a:ea typeface="Times New Roman" panose="02020603050405020304" pitchFamily="18" charset="0"/>
              </a:rPr>
              <a:t>Take a completely new random sample of size 20.</a:t>
            </a:r>
          </a:p>
          <a:p>
            <a:pPr marL="342900" indent="-342900" eaLnBrk="1" fontAlgn="auto" hangingPunct="1">
              <a:spcBef>
                <a:spcPts val="0"/>
              </a:spcBef>
              <a:spcAft>
                <a:spcPts val="600"/>
              </a:spcAft>
              <a:buFont typeface="+mj-lt"/>
              <a:buAutoNum type="arabicPeriod"/>
            </a:pPr>
            <a:r>
              <a:rPr lang="en-GB" sz="2000" dirty="0">
                <a:solidFill>
                  <a:srgbClr val="000080"/>
                </a:solidFill>
                <a:latin typeface="+mn-lt"/>
                <a:ea typeface="Times New Roman" panose="02020603050405020304" pitchFamily="18" charset="0"/>
              </a:rPr>
              <a:t>Find the mean and variance.</a:t>
            </a:r>
          </a:p>
          <a:p>
            <a:pPr marL="342900" indent="-342900" eaLnBrk="1" fontAlgn="auto" hangingPunct="1">
              <a:spcBef>
                <a:spcPts val="0"/>
              </a:spcBef>
              <a:spcAft>
                <a:spcPts val="600"/>
              </a:spcAft>
              <a:buFont typeface="+mj-lt"/>
              <a:buAutoNum type="arabicPeriod"/>
            </a:pPr>
            <a:r>
              <a:rPr lang="en-GB" sz="2000" dirty="0">
                <a:solidFill>
                  <a:srgbClr val="000080"/>
                </a:solidFill>
                <a:latin typeface="+mn-lt"/>
                <a:ea typeface="Times New Roman" panose="02020603050405020304" pitchFamily="18" charset="0"/>
              </a:rPr>
              <a:t>Find the mean and variance of the whole set of 200 pieces of data.</a:t>
            </a:r>
          </a:p>
          <a:p>
            <a:pPr marL="342900" indent="-342900" eaLnBrk="1" fontAlgn="auto" hangingPunct="1">
              <a:spcBef>
                <a:spcPts val="0"/>
              </a:spcBef>
              <a:spcAft>
                <a:spcPts val="600"/>
              </a:spcAft>
              <a:buFont typeface="+mj-lt"/>
              <a:buAutoNum type="arabicPeriod"/>
            </a:pPr>
            <a:r>
              <a:rPr lang="en-GB" sz="2000" dirty="0">
                <a:solidFill>
                  <a:srgbClr val="000080"/>
                </a:solidFill>
                <a:latin typeface="+mn-lt"/>
                <a:ea typeface="Times New Roman" panose="02020603050405020304" pitchFamily="18" charset="0"/>
              </a:rPr>
              <a:t>Discuss…</a:t>
            </a:r>
            <a:endParaRPr lang="en-GB" sz="2000" dirty="0">
              <a:solidFill>
                <a:prstClr val="black"/>
              </a:solidFill>
              <a:latin typeface="+mn-lt"/>
              <a:ea typeface="Times New Roman" panose="02020603050405020304" pitchFamily="18" charset="0"/>
            </a:endParaRPr>
          </a:p>
          <a:p>
            <a:endParaRPr lang="en-GB" sz="2000" dirty="0">
              <a:latin typeface="+mn-lt"/>
            </a:endParaRPr>
          </a:p>
        </p:txBody>
      </p:sp>
    </p:spTree>
    <p:extLst>
      <p:ext uri="{BB962C8B-B14F-4D97-AF65-F5344CB8AC3E}">
        <p14:creationId xmlns:p14="http://schemas.microsoft.com/office/powerpoint/2010/main" val="3889879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Sample Variance v Variance</a:t>
            </a:r>
          </a:p>
        </p:txBody>
      </p:sp>
      <p:sp>
        <p:nvSpPr>
          <p:cNvPr id="4" name="Content Placeholder 3"/>
          <p:cNvSpPr>
            <a:spLocks noGrp="1"/>
          </p:cNvSpPr>
          <p:nvPr>
            <p:ph idx="1"/>
          </p:nvPr>
        </p:nvSpPr>
        <p:spPr>
          <a:xfrm>
            <a:off x="457200" y="2420888"/>
            <a:ext cx="8229600" cy="3705275"/>
          </a:xfrm>
        </p:spPr>
        <p:txBody>
          <a:bodyPr/>
          <a:lstStyle/>
          <a:p>
            <a:pPr marL="342900" indent="-342900" eaLnBrk="1" fontAlgn="auto" hangingPunct="1">
              <a:spcBef>
                <a:spcPts val="0"/>
              </a:spcBef>
              <a:spcAft>
                <a:spcPts val="600"/>
              </a:spcAft>
              <a:buFont typeface="+mj-lt"/>
              <a:buAutoNum type="arabicPeriod"/>
            </a:pPr>
            <a:r>
              <a:rPr lang="en-GB" sz="2000" dirty="0">
                <a:solidFill>
                  <a:srgbClr val="000080"/>
                </a:solidFill>
                <a:latin typeface="+mn-lt"/>
                <a:ea typeface="Times New Roman" panose="02020603050405020304" pitchFamily="18" charset="0"/>
              </a:rPr>
              <a:t>Find the sum of the squares of your sample of 20.</a:t>
            </a:r>
          </a:p>
          <a:p>
            <a:pPr marL="342900" indent="-342900" eaLnBrk="1" fontAlgn="auto" hangingPunct="1">
              <a:spcBef>
                <a:spcPts val="0"/>
              </a:spcBef>
              <a:spcAft>
                <a:spcPts val="600"/>
              </a:spcAft>
              <a:buFont typeface="+mj-lt"/>
              <a:buAutoNum type="arabicPeriod"/>
            </a:pPr>
            <a:r>
              <a:rPr lang="en-GB" sz="2000" dirty="0">
                <a:solidFill>
                  <a:srgbClr val="000080"/>
                </a:solidFill>
                <a:latin typeface="+mn-lt"/>
                <a:ea typeface="Times New Roman" panose="02020603050405020304" pitchFamily="18" charset="0"/>
              </a:rPr>
              <a:t>Divide it by 19 instead of 20.</a:t>
            </a:r>
          </a:p>
          <a:p>
            <a:pPr marL="342900" indent="-342900" eaLnBrk="1" fontAlgn="auto" hangingPunct="1">
              <a:spcBef>
                <a:spcPts val="0"/>
              </a:spcBef>
              <a:spcAft>
                <a:spcPts val="600"/>
              </a:spcAft>
              <a:buFont typeface="+mj-lt"/>
              <a:buAutoNum type="arabicPeriod"/>
            </a:pPr>
            <a:r>
              <a:rPr lang="en-GB" sz="2000" dirty="0">
                <a:solidFill>
                  <a:srgbClr val="000080"/>
                </a:solidFill>
                <a:latin typeface="+mn-lt"/>
                <a:ea typeface="Times New Roman" panose="02020603050405020304" pitchFamily="18" charset="0"/>
              </a:rPr>
              <a:t>Compare with the variance of the whole data set.</a:t>
            </a:r>
          </a:p>
          <a:p>
            <a:pPr marL="342900" indent="-342900" eaLnBrk="1" fontAlgn="auto" hangingPunct="1">
              <a:spcBef>
                <a:spcPts val="0"/>
              </a:spcBef>
              <a:spcAft>
                <a:spcPts val="600"/>
              </a:spcAft>
              <a:buFont typeface="+mj-lt"/>
              <a:buAutoNum type="arabicPeriod"/>
            </a:pPr>
            <a:r>
              <a:rPr lang="en-GB" sz="2000" dirty="0">
                <a:solidFill>
                  <a:srgbClr val="000080"/>
                </a:solidFill>
                <a:latin typeface="+mn-lt"/>
                <a:ea typeface="Times New Roman" panose="02020603050405020304" pitchFamily="18" charset="0"/>
              </a:rPr>
              <a:t>What do you notice?</a:t>
            </a:r>
          </a:p>
          <a:p>
            <a:pPr marL="342900" indent="-342900" eaLnBrk="1" fontAlgn="auto" hangingPunct="1">
              <a:spcBef>
                <a:spcPts val="0"/>
              </a:spcBef>
              <a:spcAft>
                <a:spcPts val="600"/>
              </a:spcAft>
              <a:buFont typeface="+mj-lt"/>
              <a:buAutoNum type="arabicPeriod"/>
            </a:pPr>
            <a:endParaRPr lang="en-GB" sz="2000" i="1" dirty="0">
              <a:solidFill>
                <a:srgbClr val="000080"/>
              </a:solidFill>
              <a:latin typeface="+mn-lt"/>
              <a:ea typeface="Times New Roman" panose="02020603050405020304" pitchFamily="18" charset="0"/>
            </a:endParaRPr>
          </a:p>
          <a:p>
            <a:pPr marL="0" indent="0" eaLnBrk="1" fontAlgn="auto" hangingPunct="1">
              <a:spcBef>
                <a:spcPts val="0"/>
              </a:spcBef>
              <a:spcAft>
                <a:spcPts val="600"/>
              </a:spcAft>
              <a:buNone/>
            </a:pPr>
            <a:r>
              <a:rPr lang="en-GB" sz="2000" i="1" dirty="0">
                <a:solidFill>
                  <a:srgbClr val="000080"/>
                </a:solidFill>
                <a:latin typeface="+mn-lt"/>
                <a:ea typeface="Times New Roman" panose="02020603050405020304" pitchFamily="18" charset="0"/>
              </a:rPr>
              <a:t>Dividing by n – 1 gives a better estimate of the population variance. This value is called the </a:t>
            </a:r>
            <a:r>
              <a:rPr lang="en-GB" sz="2000" b="1" i="1" dirty="0">
                <a:solidFill>
                  <a:srgbClr val="000080"/>
                </a:solidFill>
                <a:latin typeface="+mn-lt"/>
                <a:ea typeface="Times New Roman" panose="02020603050405020304" pitchFamily="18" charset="0"/>
              </a:rPr>
              <a:t>sample variance</a:t>
            </a:r>
            <a:r>
              <a:rPr lang="en-GB" sz="2000" i="1" dirty="0">
                <a:solidFill>
                  <a:srgbClr val="000080"/>
                </a:solidFill>
                <a:latin typeface="+mn-lt"/>
                <a:ea typeface="Times New Roman" panose="02020603050405020304" pitchFamily="18" charset="0"/>
              </a:rPr>
              <a:t>. MEI use it in their specification instead of variance because, in real life, you are always working with samples and never with populations.</a:t>
            </a:r>
            <a:endParaRPr lang="en-GB" sz="2000" i="1" dirty="0">
              <a:solidFill>
                <a:prstClr val="black"/>
              </a:solidFill>
              <a:latin typeface="+mn-lt"/>
              <a:ea typeface="Times New Roman" panose="02020603050405020304" pitchFamily="18" charset="0"/>
            </a:endParaRPr>
          </a:p>
          <a:p>
            <a:endParaRPr lang="en-GB" sz="2000" dirty="0">
              <a:latin typeface="+mn-lt"/>
            </a:endParaRPr>
          </a:p>
        </p:txBody>
      </p:sp>
    </p:spTree>
    <p:extLst>
      <p:ext uri="{BB962C8B-B14F-4D97-AF65-F5344CB8AC3E}">
        <p14:creationId xmlns:p14="http://schemas.microsoft.com/office/powerpoint/2010/main" val="281634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75868"/>
            <a:ext cx="8229600" cy="1446550"/>
          </a:xfrm>
        </p:spPr>
        <p:txBody>
          <a:bodyPr/>
          <a:lstStyle/>
          <a:p>
            <a:r>
              <a:rPr lang="en-GB" dirty="0"/>
              <a:t>Is there a correlation between pulse rate and age?</a:t>
            </a:r>
          </a:p>
        </p:txBody>
      </p:sp>
      <p:sp>
        <p:nvSpPr>
          <p:cNvPr id="3" name="Content Placeholder 2"/>
          <p:cNvSpPr>
            <a:spLocks noGrp="1"/>
          </p:cNvSpPr>
          <p:nvPr>
            <p:ph idx="1"/>
          </p:nvPr>
        </p:nvSpPr>
        <p:spPr>
          <a:xfrm>
            <a:off x="457200" y="2492896"/>
            <a:ext cx="8229600" cy="3633267"/>
          </a:xfrm>
        </p:spPr>
        <p:txBody>
          <a:bodyPr/>
          <a:lstStyle/>
          <a:p>
            <a:r>
              <a:rPr lang="en-GB" dirty="0"/>
              <a:t>We’ll draw a scatter diagram to find out.</a:t>
            </a:r>
          </a:p>
        </p:txBody>
      </p:sp>
    </p:spTree>
    <p:extLst>
      <p:ext uri="{BB962C8B-B14F-4D97-AF65-F5344CB8AC3E}">
        <p14:creationId xmlns:p14="http://schemas.microsoft.com/office/powerpoint/2010/main" val="833258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75868"/>
            <a:ext cx="8229600" cy="954107"/>
          </a:xfrm>
        </p:spPr>
        <p:txBody>
          <a:bodyPr/>
          <a:lstStyle/>
          <a:p>
            <a:r>
              <a:rPr lang="en-GB" sz="2800" dirty="0"/>
              <a:t>Is there a correlation between age and pulse rate? </a:t>
            </a:r>
            <a:br>
              <a:rPr lang="en-GB" sz="2800" dirty="0"/>
            </a:br>
            <a:endParaRPr lang="en-GB" sz="2800" dirty="0"/>
          </a:p>
        </p:txBody>
      </p:sp>
      <p:sp>
        <p:nvSpPr>
          <p:cNvPr id="4" name="Content Placeholder 3"/>
          <p:cNvSpPr>
            <a:spLocks noGrp="1"/>
          </p:cNvSpPr>
          <p:nvPr>
            <p:ph idx="1"/>
          </p:nvPr>
        </p:nvSpPr>
        <p:spPr>
          <a:xfrm>
            <a:off x="467544" y="1628800"/>
            <a:ext cx="8229600" cy="4353347"/>
          </a:xfrm>
        </p:spPr>
        <p:txBody>
          <a:bodyPr>
            <a:normAutofit lnSpcReduction="10000"/>
          </a:bodyPr>
          <a:lstStyle/>
          <a:p>
            <a:pPr marL="0" indent="0" eaLnBrk="1" fontAlgn="auto" hangingPunct="1">
              <a:spcBef>
                <a:spcPts val="0"/>
              </a:spcBef>
              <a:spcAft>
                <a:spcPts val="0"/>
              </a:spcAft>
              <a:buNone/>
            </a:pPr>
            <a:r>
              <a:rPr lang="en-GB" sz="2000" b="1" dirty="0">
                <a:solidFill>
                  <a:srgbClr val="000080"/>
                </a:solidFill>
                <a:ea typeface="Times New Roman" panose="02020603050405020304" pitchFamily="18" charset="0"/>
              </a:rPr>
              <a:t>Draw a scatter diagram for your random sample of size 20.</a:t>
            </a:r>
            <a:endParaRPr lang="en-GB" sz="2000" b="1" dirty="0">
              <a:solidFill>
                <a:prstClr val="black"/>
              </a:solidFill>
              <a:latin typeface="Times New Roman" panose="02020603050405020304" pitchFamily="18" charset="0"/>
              <a:ea typeface="Times New Roman" panose="02020603050405020304" pitchFamily="18" charset="0"/>
            </a:endParaRPr>
          </a:p>
          <a:p>
            <a:pPr marL="342900" indent="-342900" eaLnBrk="1" fontAlgn="auto" hangingPunct="1">
              <a:spcBef>
                <a:spcPts val="0"/>
              </a:spcBef>
              <a:spcAft>
                <a:spcPts val="600"/>
              </a:spcAft>
              <a:buFont typeface="+mj-lt"/>
              <a:buAutoNum type="arabicPeriod"/>
            </a:pPr>
            <a:r>
              <a:rPr lang="en-GB" sz="2000" dirty="0">
                <a:solidFill>
                  <a:srgbClr val="000080"/>
                </a:solidFill>
                <a:ea typeface="Times New Roman" panose="02020603050405020304" pitchFamily="18" charset="0"/>
              </a:rPr>
              <a:t>Select the two columns with the age and pulse rate.</a:t>
            </a:r>
            <a:endParaRPr lang="en-GB" sz="2000" dirty="0">
              <a:solidFill>
                <a:prstClr val="black"/>
              </a:solidFill>
              <a:latin typeface="Times New Roman" panose="02020603050405020304" pitchFamily="18" charset="0"/>
              <a:ea typeface="Times New Roman" panose="02020603050405020304" pitchFamily="18" charset="0"/>
            </a:endParaRPr>
          </a:p>
          <a:p>
            <a:pPr marL="342900" indent="-342900" eaLnBrk="1" fontAlgn="auto" hangingPunct="1">
              <a:spcBef>
                <a:spcPts val="0"/>
              </a:spcBef>
              <a:spcAft>
                <a:spcPts val="600"/>
              </a:spcAft>
              <a:buFont typeface="+mj-lt"/>
              <a:buAutoNum type="arabicPeriod"/>
            </a:pPr>
            <a:r>
              <a:rPr lang="en-GB" sz="2000" dirty="0">
                <a:solidFill>
                  <a:srgbClr val="000080"/>
                </a:solidFill>
                <a:ea typeface="Times New Roman" panose="02020603050405020304" pitchFamily="18" charset="0"/>
              </a:rPr>
              <a:t>Click on the </a:t>
            </a:r>
            <a:r>
              <a:rPr lang="en-GB" sz="2000" b="1" dirty="0">
                <a:solidFill>
                  <a:srgbClr val="000080"/>
                </a:solidFill>
                <a:ea typeface="Times New Roman" panose="02020603050405020304" pitchFamily="18" charset="0"/>
              </a:rPr>
              <a:t>Insert</a:t>
            </a:r>
            <a:r>
              <a:rPr lang="en-GB" sz="2000" dirty="0">
                <a:solidFill>
                  <a:srgbClr val="000080"/>
                </a:solidFill>
                <a:ea typeface="Times New Roman" panose="02020603050405020304" pitchFamily="18" charset="0"/>
              </a:rPr>
              <a:t> tab at the top of the spreadsheet. Choose the </a:t>
            </a:r>
            <a:r>
              <a:rPr lang="en-GB" sz="2000" b="1" dirty="0">
                <a:solidFill>
                  <a:srgbClr val="000080"/>
                </a:solidFill>
                <a:ea typeface="Times New Roman" panose="02020603050405020304" pitchFamily="18" charset="0"/>
              </a:rPr>
              <a:t>scatter diagram</a:t>
            </a:r>
            <a:r>
              <a:rPr lang="en-GB" sz="2000" dirty="0">
                <a:solidFill>
                  <a:srgbClr val="000080"/>
                </a:solidFill>
                <a:ea typeface="Times New Roman" panose="02020603050405020304" pitchFamily="18" charset="0"/>
              </a:rPr>
              <a:t>.</a:t>
            </a:r>
            <a:endParaRPr lang="en-GB" sz="2000" dirty="0">
              <a:solidFill>
                <a:prstClr val="black"/>
              </a:solidFill>
              <a:latin typeface="Times New Roman" panose="02020603050405020304" pitchFamily="18" charset="0"/>
              <a:ea typeface="Times New Roman" panose="02020603050405020304" pitchFamily="18" charset="0"/>
            </a:endParaRPr>
          </a:p>
          <a:p>
            <a:pPr marL="342900" indent="-342900" eaLnBrk="1" fontAlgn="auto" hangingPunct="1">
              <a:spcBef>
                <a:spcPts val="0"/>
              </a:spcBef>
              <a:spcAft>
                <a:spcPts val="600"/>
              </a:spcAft>
              <a:buFont typeface="+mj-lt"/>
              <a:buAutoNum type="arabicPeriod"/>
            </a:pPr>
            <a:r>
              <a:rPr lang="en-GB" sz="2000" dirty="0">
                <a:solidFill>
                  <a:srgbClr val="000080"/>
                </a:solidFill>
                <a:ea typeface="Times New Roman" panose="02020603050405020304" pitchFamily="18" charset="0"/>
              </a:rPr>
              <a:t>Click on the chart and choose the Design tab under Chart Tools. Click add chart element and add axis titles to label the axes with the data they show.</a:t>
            </a:r>
            <a:endParaRPr lang="en-GB" sz="2000" dirty="0">
              <a:solidFill>
                <a:prstClr val="black"/>
              </a:solidFill>
              <a:latin typeface="Times New Roman" panose="02020603050405020304" pitchFamily="18" charset="0"/>
              <a:ea typeface="Times New Roman" panose="02020603050405020304" pitchFamily="18" charset="0"/>
            </a:endParaRPr>
          </a:p>
          <a:p>
            <a:pPr marL="342900" indent="-342900" eaLnBrk="1" fontAlgn="auto" hangingPunct="1">
              <a:spcBef>
                <a:spcPts val="0"/>
              </a:spcBef>
              <a:spcAft>
                <a:spcPts val="600"/>
              </a:spcAft>
              <a:buFont typeface="+mj-lt"/>
              <a:buAutoNum type="arabicPeriod"/>
            </a:pPr>
            <a:r>
              <a:rPr lang="en-GB" sz="2000" dirty="0">
                <a:solidFill>
                  <a:srgbClr val="000080"/>
                </a:solidFill>
                <a:ea typeface="Times New Roman" panose="02020603050405020304" pitchFamily="18" charset="0"/>
              </a:rPr>
              <a:t>You may find that Excel has automatically inserted a chart title – you will probably want to change or delete this.</a:t>
            </a:r>
            <a:endParaRPr lang="en-GB" sz="2000" dirty="0">
              <a:solidFill>
                <a:prstClr val="black"/>
              </a:solidFill>
              <a:latin typeface="Times New Roman" panose="02020603050405020304" pitchFamily="18" charset="0"/>
              <a:ea typeface="Times New Roman" panose="02020603050405020304" pitchFamily="18" charset="0"/>
            </a:endParaRPr>
          </a:p>
          <a:p>
            <a:pPr marL="342900" indent="-342900" eaLnBrk="1" fontAlgn="auto" hangingPunct="1">
              <a:spcBef>
                <a:spcPts val="0"/>
              </a:spcBef>
              <a:spcAft>
                <a:spcPts val="600"/>
              </a:spcAft>
              <a:buFont typeface="+mj-lt"/>
              <a:buAutoNum type="arabicPeriod"/>
            </a:pPr>
            <a:r>
              <a:rPr lang="en-GB" sz="2000" dirty="0">
                <a:solidFill>
                  <a:srgbClr val="000080"/>
                </a:solidFill>
                <a:ea typeface="Times New Roman" panose="02020603050405020304" pitchFamily="18" charset="0"/>
              </a:rPr>
              <a:t>You may wish to copy your chart to a separate sheet within the same workbook.</a:t>
            </a:r>
            <a:endParaRPr lang="en-GB" sz="2000" dirty="0">
              <a:solidFill>
                <a:prstClr val="black"/>
              </a:solidFill>
              <a:latin typeface="Times New Roman" panose="02020603050405020304" pitchFamily="18" charset="0"/>
              <a:ea typeface="Times New Roman" panose="02020603050405020304" pitchFamily="18" charset="0"/>
            </a:endParaRPr>
          </a:p>
          <a:p>
            <a:pPr marL="342900" indent="-342900" eaLnBrk="1" fontAlgn="auto" hangingPunct="1">
              <a:spcBef>
                <a:spcPts val="0"/>
              </a:spcBef>
              <a:spcAft>
                <a:spcPts val="600"/>
              </a:spcAft>
              <a:buFont typeface="+mj-lt"/>
              <a:buAutoNum type="arabicPeriod"/>
            </a:pPr>
            <a:r>
              <a:rPr lang="en-GB" sz="2000" dirty="0">
                <a:solidFill>
                  <a:srgbClr val="000080"/>
                </a:solidFill>
                <a:ea typeface="Times New Roman" panose="02020603050405020304" pitchFamily="18" charset="0"/>
              </a:rPr>
              <a:t>If you hover over any point you wish to investigate further, you will be able to see the data values for the point.  This will help you to identify the area which that point represents by looking back at the original data.</a:t>
            </a:r>
            <a:endParaRPr lang="en-GB" sz="2000" dirty="0">
              <a:solidFill>
                <a:prstClr val="black"/>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641335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 quick task</a:t>
            </a:r>
          </a:p>
        </p:txBody>
      </p:sp>
      <p:sp>
        <p:nvSpPr>
          <p:cNvPr id="3" name="Content Placeholder 2"/>
          <p:cNvSpPr>
            <a:spLocks noGrp="1"/>
          </p:cNvSpPr>
          <p:nvPr>
            <p:ph idx="1"/>
          </p:nvPr>
        </p:nvSpPr>
        <p:spPr/>
        <p:txBody>
          <a:bodyPr/>
          <a:lstStyle/>
          <a:p>
            <a:r>
              <a:rPr lang="en-GB" dirty="0"/>
              <a:t>Take random samples of size 10, 20 and 50</a:t>
            </a:r>
          </a:p>
          <a:p>
            <a:r>
              <a:rPr lang="en-GB" dirty="0"/>
              <a:t>Do scatter diagram for each sample, and also for the whole population.</a:t>
            </a:r>
          </a:p>
          <a:p>
            <a:r>
              <a:rPr lang="en-GB" dirty="0"/>
              <a:t>Put the 4 scatter diagrams on one page.</a:t>
            </a:r>
          </a:p>
          <a:p>
            <a:r>
              <a:rPr lang="en-GB" dirty="0"/>
              <a:t>Discuss…</a:t>
            </a:r>
          </a:p>
        </p:txBody>
      </p:sp>
    </p:spTree>
    <p:extLst>
      <p:ext uri="{BB962C8B-B14F-4D97-AF65-F5344CB8AC3E}">
        <p14:creationId xmlns:p14="http://schemas.microsoft.com/office/powerpoint/2010/main" val="23314837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else can we do?</a:t>
            </a:r>
          </a:p>
        </p:txBody>
      </p:sp>
      <p:sp>
        <p:nvSpPr>
          <p:cNvPr id="3" name="Content Placeholder 2"/>
          <p:cNvSpPr>
            <a:spLocks noGrp="1"/>
          </p:cNvSpPr>
          <p:nvPr>
            <p:ph idx="1"/>
          </p:nvPr>
        </p:nvSpPr>
        <p:spPr/>
        <p:txBody>
          <a:bodyPr/>
          <a:lstStyle/>
          <a:p>
            <a:r>
              <a:rPr lang="en-GB" dirty="0"/>
              <a:t>We could look at how to enter data into the calculator lists and work out mean and variance.</a:t>
            </a:r>
          </a:p>
          <a:p>
            <a:pPr lvl="1"/>
            <a:r>
              <a:rPr lang="en-GB" dirty="0"/>
              <a:t>But would you want to do a bit more work on spreadsheets first where you can visualise what’s going on?</a:t>
            </a:r>
          </a:p>
          <a:p>
            <a:r>
              <a:rPr lang="en-GB" dirty="0"/>
              <a:t>You could ask students to come up with their own questions and do calculations and charts to illustrate.</a:t>
            </a:r>
          </a:p>
        </p:txBody>
      </p:sp>
    </p:spTree>
    <p:extLst>
      <p:ext uri="{BB962C8B-B14F-4D97-AF65-F5344CB8AC3E}">
        <p14:creationId xmlns:p14="http://schemas.microsoft.com/office/powerpoint/2010/main" val="12615252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75868"/>
            <a:ext cx="8229600" cy="707886"/>
          </a:xfrm>
        </p:spPr>
        <p:txBody>
          <a:bodyPr/>
          <a:lstStyle/>
          <a:p>
            <a:r>
              <a:rPr lang="en-GB" sz="4000" dirty="0"/>
              <a:t>What have your students learned?</a:t>
            </a:r>
          </a:p>
        </p:txBody>
      </p:sp>
      <p:sp>
        <p:nvSpPr>
          <p:cNvPr id="3" name="Content Placeholder 2"/>
          <p:cNvSpPr>
            <a:spLocks noGrp="1"/>
          </p:cNvSpPr>
          <p:nvPr>
            <p:ph idx="1"/>
          </p:nvPr>
        </p:nvSpPr>
        <p:spPr/>
        <p:txBody>
          <a:bodyPr/>
          <a:lstStyle/>
          <a:p>
            <a:r>
              <a:rPr lang="en-GB" dirty="0"/>
              <a:t>Which clear content objectives have we covered?</a:t>
            </a:r>
          </a:p>
          <a:p>
            <a:r>
              <a:rPr lang="en-GB" dirty="0"/>
              <a:t>Which more woolly objectives have we thought about?</a:t>
            </a:r>
          </a:p>
          <a:p>
            <a:r>
              <a:rPr lang="en-GB" dirty="0"/>
              <a:t>Are there any more subtle ideas that we have helped students to consider?</a:t>
            </a:r>
          </a:p>
        </p:txBody>
      </p:sp>
    </p:spTree>
    <p:extLst>
      <p:ext uri="{BB962C8B-B14F-4D97-AF65-F5344CB8AC3E}">
        <p14:creationId xmlns:p14="http://schemas.microsoft.com/office/powerpoint/2010/main" val="11718878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Introducing a Large Data Set</a:t>
            </a:r>
          </a:p>
        </p:txBody>
      </p:sp>
      <p:sp>
        <p:nvSpPr>
          <p:cNvPr id="5" name="Content Placeholder 4"/>
          <p:cNvSpPr>
            <a:spLocks noGrp="1"/>
          </p:cNvSpPr>
          <p:nvPr>
            <p:ph idx="1"/>
          </p:nvPr>
        </p:nvSpPr>
        <p:spPr/>
        <p:txBody>
          <a:bodyPr/>
          <a:lstStyle/>
          <a:p>
            <a:r>
              <a:rPr lang="en-GB" dirty="0"/>
              <a:t>For this sample lesson we are using the MEI LDS for AS 2020/AL 2021</a:t>
            </a:r>
          </a:p>
          <a:p>
            <a:r>
              <a:rPr lang="en-GB" dirty="0"/>
              <a:t>This is called Large Data Set 3</a:t>
            </a:r>
          </a:p>
          <a:p>
            <a:r>
              <a:rPr lang="en-GB" dirty="0"/>
              <a:t>It relates to the American National Health and Nutrition Examination Survey</a:t>
            </a:r>
          </a:p>
          <a:p>
            <a:r>
              <a:rPr lang="en-GB" dirty="0"/>
              <a:t>Find this data set and open it</a:t>
            </a:r>
          </a:p>
          <a:p>
            <a:endParaRPr lang="en-GB" dirty="0"/>
          </a:p>
        </p:txBody>
      </p:sp>
    </p:spTree>
    <p:extLst>
      <p:ext uri="{BB962C8B-B14F-4D97-AF65-F5344CB8AC3E}">
        <p14:creationId xmlns:p14="http://schemas.microsoft.com/office/powerpoint/2010/main" val="34697507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75868"/>
            <a:ext cx="8229600" cy="646331"/>
          </a:xfrm>
        </p:spPr>
        <p:txBody>
          <a:bodyPr/>
          <a:lstStyle/>
          <a:p>
            <a:r>
              <a:rPr lang="en-GB" sz="3600" dirty="0"/>
              <a:t>What questions do you want to ask?</a:t>
            </a:r>
          </a:p>
        </p:txBody>
      </p:sp>
      <p:sp>
        <p:nvSpPr>
          <p:cNvPr id="4" name="Rounded Rectangular Callout 3"/>
          <p:cNvSpPr/>
          <p:nvPr/>
        </p:nvSpPr>
        <p:spPr bwMode="auto">
          <a:xfrm>
            <a:off x="1115616" y="1916832"/>
            <a:ext cx="2952328" cy="1440160"/>
          </a:xfrm>
          <a:prstGeom prst="wedgeRoundRectCallout">
            <a:avLst>
              <a:gd name="adj1" fmla="val -76996"/>
              <a:gd name="adj2" fmla="val 103559"/>
              <a:gd name="adj3" fmla="val 16667"/>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Times" charset="0"/>
              <a:ea typeface="ヒラギノ角ゴ Pro W3" charset="0"/>
            </a:endParaRPr>
          </a:p>
        </p:txBody>
      </p:sp>
      <p:sp>
        <p:nvSpPr>
          <p:cNvPr id="5" name="Rounded Rectangular Callout 4"/>
          <p:cNvSpPr/>
          <p:nvPr/>
        </p:nvSpPr>
        <p:spPr bwMode="auto">
          <a:xfrm>
            <a:off x="4932040" y="2420888"/>
            <a:ext cx="2952328" cy="1440160"/>
          </a:xfrm>
          <a:prstGeom prst="wedgeRoundRectCallout">
            <a:avLst>
              <a:gd name="adj1" fmla="val 90047"/>
              <a:gd name="adj2" fmla="val 153083"/>
              <a:gd name="adj3" fmla="val 16667"/>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Times" charset="0"/>
              <a:ea typeface="ヒラギノ角ゴ Pro W3" charset="0"/>
            </a:endParaRPr>
          </a:p>
        </p:txBody>
      </p:sp>
      <p:sp>
        <p:nvSpPr>
          <p:cNvPr id="6" name="Rounded Rectangular Callout 5"/>
          <p:cNvSpPr/>
          <p:nvPr/>
        </p:nvSpPr>
        <p:spPr bwMode="auto">
          <a:xfrm>
            <a:off x="1331640" y="4149080"/>
            <a:ext cx="2952328" cy="1440160"/>
          </a:xfrm>
          <a:prstGeom prst="wedgeRoundRectCallout">
            <a:avLst>
              <a:gd name="adj1" fmla="val -76996"/>
              <a:gd name="adj2" fmla="val 103559"/>
              <a:gd name="adj3" fmla="val 16667"/>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Times" charset="0"/>
              <a:ea typeface="ヒラギノ角ゴ Pro W3" charset="0"/>
            </a:endParaRPr>
          </a:p>
        </p:txBody>
      </p:sp>
      <p:sp>
        <p:nvSpPr>
          <p:cNvPr id="7" name="Rounded Rectangular Callout 6"/>
          <p:cNvSpPr/>
          <p:nvPr/>
        </p:nvSpPr>
        <p:spPr bwMode="auto">
          <a:xfrm>
            <a:off x="4499992" y="4797152"/>
            <a:ext cx="2952328" cy="1440160"/>
          </a:xfrm>
          <a:prstGeom prst="wedgeRoundRectCallout">
            <a:avLst>
              <a:gd name="adj1" fmla="val 88808"/>
              <a:gd name="adj2" fmla="val 76469"/>
              <a:gd name="adj3" fmla="val 16667"/>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Times" charset="0"/>
              <a:ea typeface="ヒラギノ角ゴ Pro W3" charset="0"/>
            </a:endParaRPr>
          </a:p>
        </p:txBody>
      </p:sp>
    </p:spTree>
    <p:extLst>
      <p:ext uri="{BB962C8B-B14F-4D97-AF65-F5344CB8AC3E}">
        <p14:creationId xmlns:p14="http://schemas.microsoft.com/office/powerpoint/2010/main" val="7991957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75868"/>
            <a:ext cx="8229600" cy="1446550"/>
          </a:xfrm>
        </p:spPr>
        <p:txBody>
          <a:bodyPr/>
          <a:lstStyle/>
          <a:p>
            <a:r>
              <a:rPr lang="en-GB" dirty="0"/>
              <a:t>What is the average pulse rate of an American adult?</a:t>
            </a:r>
          </a:p>
        </p:txBody>
      </p:sp>
      <p:sp>
        <p:nvSpPr>
          <p:cNvPr id="5" name="Content Placeholder 4"/>
          <p:cNvSpPr>
            <a:spLocks noGrp="1"/>
          </p:cNvSpPr>
          <p:nvPr>
            <p:ph idx="1"/>
          </p:nvPr>
        </p:nvSpPr>
        <p:spPr>
          <a:xfrm>
            <a:off x="457200" y="2564904"/>
            <a:ext cx="8229600" cy="3561259"/>
          </a:xfrm>
        </p:spPr>
        <p:txBody>
          <a:bodyPr/>
          <a:lstStyle/>
          <a:p>
            <a:r>
              <a:rPr lang="en-GB" dirty="0"/>
              <a:t>How should we work this out?</a:t>
            </a:r>
          </a:p>
          <a:p>
            <a:r>
              <a:rPr lang="en-GB" dirty="0"/>
              <a:t>Do we want to use all the data?</a:t>
            </a:r>
          </a:p>
          <a:p>
            <a:r>
              <a:rPr lang="en-GB" dirty="0"/>
              <a:t>Or would taking a sample make it easier?</a:t>
            </a:r>
          </a:p>
          <a:p>
            <a:pPr lvl="1"/>
            <a:r>
              <a:rPr lang="en-GB" dirty="0"/>
              <a:t>What are the advantages and disadvantages of taking a sample?</a:t>
            </a:r>
          </a:p>
          <a:p>
            <a:pPr lvl="1"/>
            <a:r>
              <a:rPr lang="en-GB" dirty="0"/>
              <a:t>Have we already taken a sample?</a:t>
            </a:r>
          </a:p>
        </p:txBody>
      </p:sp>
    </p:spTree>
    <p:extLst>
      <p:ext uri="{BB962C8B-B14F-4D97-AF65-F5344CB8AC3E}">
        <p14:creationId xmlns:p14="http://schemas.microsoft.com/office/powerpoint/2010/main" val="2644779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Taking a sample</a:t>
            </a:r>
          </a:p>
        </p:txBody>
      </p:sp>
      <p:sp>
        <p:nvSpPr>
          <p:cNvPr id="3" name="Content Placeholder 2"/>
          <p:cNvSpPr>
            <a:spLocks noGrp="1"/>
          </p:cNvSpPr>
          <p:nvPr>
            <p:ph idx="1"/>
          </p:nvPr>
        </p:nvSpPr>
        <p:spPr/>
        <p:txBody>
          <a:bodyPr/>
          <a:lstStyle/>
          <a:p>
            <a:pPr marL="342900" indent="-342900" eaLnBrk="1" fontAlgn="auto" hangingPunct="1">
              <a:spcBef>
                <a:spcPts val="0"/>
              </a:spcBef>
              <a:spcAft>
                <a:spcPts val="600"/>
              </a:spcAft>
              <a:buFont typeface="+mj-lt"/>
              <a:buAutoNum type="arabicPeriod"/>
              <a:tabLst>
                <a:tab pos="270510" algn="l"/>
                <a:tab pos="540385" algn="l"/>
              </a:tabLst>
            </a:pPr>
            <a:r>
              <a:rPr lang="en-GB" sz="2000" dirty="0">
                <a:solidFill>
                  <a:srgbClr val="000080"/>
                </a:solidFill>
                <a:ea typeface="Times New Roman" panose="02020603050405020304" pitchFamily="18" charset="0"/>
              </a:rPr>
              <a:t>Head the last column “random number”.</a:t>
            </a:r>
            <a:endParaRPr lang="en-GB" sz="2000" dirty="0">
              <a:solidFill>
                <a:prstClr val="black"/>
              </a:solidFill>
              <a:latin typeface="Times New Roman" panose="02020603050405020304" pitchFamily="18" charset="0"/>
              <a:ea typeface="Times New Roman" panose="02020603050405020304" pitchFamily="18" charset="0"/>
            </a:endParaRPr>
          </a:p>
          <a:p>
            <a:pPr marL="342900" indent="-342900" eaLnBrk="1" fontAlgn="auto" hangingPunct="1">
              <a:spcBef>
                <a:spcPts val="0"/>
              </a:spcBef>
              <a:spcAft>
                <a:spcPts val="0"/>
              </a:spcAft>
              <a:buFont typeface="+mj-lt"/>
              <a:buAutoNum type="arabicPeriod"/>
              <a:tabLst>
                <a:tab pos="270510" algn="l"/>
                <a:tab pos="540385" algn="l"/>
              </a:tabLst>
            </a:pPr>
            <a:r>
              <a:rPr lang="en-GB" sz="2000" dirty="0">
                <a:solidFill>
                  <a:srgbClr val="000080"/>
                </a:solidFill>
                <a:ea typeface="Times New Roman" panose="02020603050405020304" pitchFamily="18" charset="0"/>
              </a:rPr>
              <a:t>If the last column is W then in cell W2 enter the formula =RAND().  This will produce a random number between 0 and 1.  Copy the formula down the column.</a:t>
            </a:r>
            <a:endParaRPr lang="en-GB" sz="2000" dirty="0">
              <a:solidFill>
                <a:prstClr val="black"/>
              </a:solidFill>
              <a:latin typeface="Times New Roman" panose="02020603050405020304" pitchFamily="18" charset="0"/>
              <a:ea typeface="Times New Roman" panose="02020603050405020304" pitchFamily="18" charset="0"/>
            </a:endParaRPr>
          </a:p>
          <a:p>
            <a:pPr marL="342900" indent="-342900" eaLnBrk="1" fontAlgn="auto" hangingPunct="1">
              <a:spcBef>
                <a:spcPts val="0"/>
              </a:spcBef>
              <a:spcAft>
                <a:spcPts val="0"/>
              </a:spcAft>
              <a:buFont typeface="+mj-lt"/>
              <a:buAutoNum type="arabicPeriod"/>
              <a:tabLst>
                <a:tab pos="270510" algn="l"/>
                <a:tab pos="540385" algn="l"/>
              </a:tabLst>
            </a:pPr>
            <a:r>
              <a:rPr lang="en-GB" sz="2000" dirty="0">
                <a:solidFill>
                  <a:srgbClr val="000080"/>
                </a:solidFill>
                <a:ea typeface="Times New Roman" panose="02020603050405020304" pitchFamily="18" charset="0"/>
              </a:rPr>
              <a:t>The random numbers will all be different so if you choose the 10 people with the smallest random numbers it will be a random sample.  However, if you try to sort on column W, the random numbers will change as you do it</a:t>
            </a:r>
            <a:endParaRPr lang="en-GB" sz="2000" dirty="0">
              <a:solidFill>
                <a:prstClr val="black"/>
              </a:solidFill>
              <a:latin typeface="Times New Roman" panose="02020603050405020304" pitchFamily="18" charset="0"/>
              <a:ea typeface="Times New Roman" panose="02020603050405020304" pitchFamily="18" charset="0"/>
            </a:endParaRPr>
          </a:p>
          <a:p>
            <a:pPr marL="342900" indent="-342900" eaLnBrk="1" fontAlgn="auto" hangingPunct="1">
              <a:spcBef>
                <a:spcPts val="0"/>
              </a:spcBef>
              <a:spcAft>
                <a:spcPts val="600"/>
              </a:spcAft>
              <a:buFont typeface="+mj-lt"/>
              <a:buAutoNum type="arabicPeriod"/>
              <a:tabLst>
                <a:tab pos="270510" algn="l"/>
                <a:tab pos="540385" algn="l"/>
              </a:tabLst>
            </a:pPr>
            <a:r>
              <a:rPr lang="en-GB" sz="2000" dirty="0">
                <a:solidFill>
                  <a:srgbClr val="000080"/>
                </a:solidFill>
                <a:ea typeface="Times New Roman" panose="02020603050405020304" pitchFamily="18" charset="0"/>
              </a:rPr>
              <a:t>Copy the random numbers in column W and paste as values into column X – this will stop them changing.  Head the new column X “values”.</a:t>
            </a:r>
            <a:endParaRPr lang="en-GB" sz="2000" dirty="0">
              <a:solidFill>
                <a:prstClr val="black"/>
              </a:solidFill>
              <a:latin typeface="Times New Roman" panose="02020603050405020304" pitchFamily="18" charset="0"/>
              <a:ea typeface="Times New Roman" panose="02020603050405020304" pitchFamily="18" charset="0"/>
            </a:endParaRPr>
          </a:p>
          <a:p>
            <a:endParaRPr lang="en-GB" sz="2000" dirty="0"/>
          </a:p>
        </p:txBody>
      </p:sp>
      <p:pic>
        <p:nvPicPr>
          <p:cNvPr id="4" name="Picture 1"/>
          <p:cNvPicPr>
            <a:picLocks noChangeAspect="1" noChangeArrowheads="1"/>
          </p:cNvPicPr>
          <p:nvPr/>
        </p:nvPicPr>
        <p:blipFill rotWithShape="1">
          <a:blip r:embed="rId2">
            <a:extLst>
              <a:ext uri="{28A0092B-C50C-407E-A947-70E740481C1C}">
                <a14:useLocalDpi xmlns:a14="http://schemas.microsoft.com/office/drawing/2010/main" val="0"/>
              </a:ext>
            </a:extLst>
          </a:blip>
          <a:srcRect b="34292"/>
          <a:stretch/>
        </p:blipFill>
        <p:spPr bwMode="auto">
          <a:xfrm>
            <a:off x="1475656" y="5229200"/>
            <a:ext cx="5835220" cy="1459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5463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55576" y="1340768"/>
            <a:ext cx="7632848" cy="2462213"/>
          </a:xfrm>
          <a:prstGeom prst="rect">
            <a:avLst/>
          </a:prstGeom>
        </p:spPr>
        <p:txBody>
          <a:bodyPr wrap="square">
            <a:spAutoFit/>
          </a:bodyPr>
          <a:lstStyle/>
          <a:p>
            <a:pPr marL="342900" indent="-342900" eaLnBrk="1" fontAlgn="auto" hangingPunct="1">
              <a:spcBef>
                <a:spcPts val="0"/>
              </a:spcBef>
              <a:spcAft>
                <a:spcPts val="600"/>
              </a:spcAft>
              <a:buClr>
                <a:schemeClr val="accent1"/>
              </a:buClr>
              <a:buFont typeface="+mj-lt"/>
              <a:buAutoNum type="arabicPeriod" startAt="4"/>
              <a:tabLst>
                <a:tab pos="270510" algn="l"/>
                <a:tab pos="540385" algn="l"/>
              </a:tabLst>
            </a:pPr>
            <a:r>
              <a:rPr lang="en-GB" sz="1800" dirty="0">
                <a:solidFill>
                  <a:srgbClr val="000080"/>
                </a:solidFill>
                <a:latin typeface="Arial" panose="020B0604020202020204" pitchFamily="34" charset="0"/>
                <a:ea typeface="Times New Roman" panose="02020603050405020304" pitchFamily="18" charset="0"/>
              </a:rPr>
              <a:t>Copy the random numbers in column W and paste as values into column X – this will stop them changing.  Head the new column X “values”.</a:t>
            </a:r>
            <a:endParaRPr lang="en-GB" sz="1600" dirty="0">
              <a:solidFill>
                <a:prstClr val="black"/>
              </a:solidFill>
              <a:latin typeface="Times New Roman" panose="02020603050405020304" pitchFamily="18" charset="0"/>
              <a:ea typeface="Times New Roman" panose="02020603050405020304" pitchFamily="18" charset="0"/>
            </a:endParaRPr>
          </a:p>
          <a:p>
            <a:pPr marL="342900" indent="-342900" eaLnBrk="1" fontAlgn="auto" hangingPunct="1">
              <a:spcBef>
                <a:spcPts val="0"/>
              </a:spcBef>
              <a:spcAft>
                <a:spcPts val="600"/>
              </a:spcAft>
              <a:buClr>
                <a:schemeClr val="accent1"/>
              </a:buClr>
              <a:buFont typeface="+mj-lt"/>
              <a:buAutoNum type="arabicPeriod" startAt="4"/>
              <a:tabLst>
                <a:tab pos="270510" algn="l"/>
                <a:tab pos="540385" algn="l"/>
              </a:tabLst>
            </a:pPr>
            <a:r>
              <a:rPr lang="en-GB" sz="1800" dirty="0">
                <a:solidFill>
                  <a:srgbClr val="000080"/>
                </a:solidFill>
                <a:latin typeface="Arial" panose="020B0604020202020204" pitchFamily="34" charset="0"/>
                <a:ea typeface="Times New Roman" panose="02020603050405020304" pitchFamily="18" charset="0"/>
              </a:rPr>
              <a:t>Sort the data using the values column smallest to largest (or largest to smallest if you prefer).  Make sure that the whole row of data moves with the number in column X.</a:t>
            </a:r>
            <a:endParaRPr lang="en-GB" sz="1600" dirty="0">
              <a:solidFill>
                <a:prstClr val="black"/>
              </a:solidFill>
              <a:latin typeface="Times New Roman" panose="02020603050405020304" pitchFamily="18" charset="0"/>
              <a:ea typeface="Times New Roman" panose="02020603050405020304" pitchFamily="18" charset="0"/>
            </a:endParaRPr>
          </a:p>
          <a:p>
            <a:pPr marL="342900" indent="-342900" eaLnBrk="1" fontAlgn="auto" hangingPunct="1">
              <a:spcBef>
                <a:spcPts val="0"/>
              </a:spcBef>
              <a:spcAft>
                <a:spcPts val="600"/>
              </a:spcAft>
              <a:buClr>
                <a:schemeClr val="accent1"/>
              </a:buClr>
              <a:buFont typeface="+mj-lt"/>
              <a:buAutoNum type="arabicPeriod" startAt="4"/>
              <a:tabLst>
                <a:tab pos="270510" algn="l"/>
                <a:tab pos="540385" algn="l"/>
              </a:tabLst>
            </a:pPr>
            <a:r>
              <a:rPr lang="en-GB" sz="1800" dirty="0">
                <a:solidFill>
                  <a:srgbClr val="000080"/>
                </a:solidFill>
                <a:latin typeface="Arial" panose="020B0604020202020204" pitchFamily="34" charset="0"/>
                <a:ea typeface="Times New Roman" panose="02020603050405020304" pitchFamily="18" charset="0"/>
              </a:rPr>
              <a:t>Copy rows 1 to 11 (the rows for the first 10 people) to a new page of the spreadsheet and save it.  This is your random sample.</a:t>
            </a:r>
            <a:endParaRPr lang="en-GB" sz="1600" dirty="0">
              <a:solidFill>
                <a:prstClr val="black"/>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03825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What is the average pulse rate of an American adult?</a:t>
            </a:r>
          </a:p>
        </p:txBody>
      </p:sp>
      <p:sp>
        <p:nvSpPr>
          <p:cNvPr id="4" name="Content Placeholder 3"/>
          <p:cNvSpPr>
            <a:spLocks noGrp="1"/>
          </p:cNvSpPr>
          <p:nvPr>
            <p:ph idx="1"/>
          </p:nvPr>
        </p:nvSpPr>
        <p:spPr>
          <a:xfrm>
            <a:off x="457200" y="2420888"/>
            <a:ext cx="8229600" cy="3705275"/>
          </a:xfrm>
        </p:spPr>
        <p:txBody>
          <a:bodyPr/>
          <a:lstStyle/>
          <a:p>
            <a:pPr marL="342900" indent="-342900" eaLnBrk="1" fontAlgn="auto" hangingPunct="1">
              <a:spcBef>
                <a:spcPts val="0"/>
              </a:spcBef>
              <a:spcAft>
                <a:spcPts val="600"/>
              </a:spcAft>
              <a:buFont typeface="+mj-lt"/>
              <a:buAutoNum type="arabicPeriod"/>
            </a:pPr>
            <a:r>
              <a:rPr lang="en-GB" sz="2000" dirty="0">
                <a:solidFill>
                  <a:srgbClr val="000080"/>
                </a:solidFill>
                <a:ea typeface="Times New Roman" panose="02020603050405020304" pitchFamily="18" charset="0"/>
              </a:rPr>
              <a:t>Find the mean pulse rate for your random sample of 10 people.  If you have this data in column L, insert the following formula at the bottom of column L.  = average(L2:L11).</a:t>
            </a:r>
          </a:p>
          <a:p>
            <a:pPr marL="342900" indent="-342900" eaLnBrk="1" fontAlgn="auto" hangingPunct="1">
              <a:spcBef>
                <a:spcPts val="0"/>
              </a:spcBef>
              <a:spcAft>
                <a:spcPts val="600"/>
              </a:spcAft>
              <a:buFont typeface="+mj-lt"/>
              <a:buAutoNum type="arabicPeriod"/>
            </a:pPr>
            <a:r>
              <a:rPr lang="en-GB" sz="2000" dirty="0">
                <a:solidFill>
                  <a:srgbClr val="000080"/>
                </a:solidFill>
                <a:ea typeface="Times New Roman" panose="02020603050405020304" pitchFamily="18" charset="0"/>
              </a:rPr>
              <a:t>What are you going to do about missing pulse rates?</a:t>
            </a:r>
            <a:endParaRPr lang="en-GB" sz="2000" dirty="0">
              <a:solidFill>
                <a:prstClr val="black"/>
              </a:solidFill>
              <a:latin typeface="Times New Roman" panose="02020603050405020304" pitchFamily="18" charset="0"/>
              <a:ea typeface="Times New Roman" panose="02020603050405020304" pitchFamily="18" charset="0"/>
            </a:endParaRPr>
          </a:p>
          <a:p>
            <a:pPr marL="342900" indent="-342900" eaLnBrk="1" fontAlgn="auto" hangingPunct="1">
              <a:spcBef>
                <a:spcPts val="0"/>
              </a:spcBef>
              <a:spcAft>
                <a:spcPts val="600"/>
              </a:spcAft>
              <a:buFont typeface="+mj-lt"/>
              <a:buAutoNum type="arabicPeriod"/>
            </a:pPr>
            <a:r>
              <a:rPr lang="en-GB" sz="2000" dirty="0">
                <a:solidFill>
                  <a:srgbClr val="000080"/>
                </a:solidFill>
                <a:ea typeface="Times New Roman" panose="02020603050405020304" pitchFamily="18" charset="0"/>
              </a:rPr>
              <a:t>To the left of the calculated mean, type “mean” so that it is clear what the number is.</a:t>
            </a:r>
            <a:endParaRPr lang="en-GB" sz="2000" dirty="0">
              <a:solidFill>
                <a:prstClr val="black"/>
              </a:solidFill>
              <a:latin typeface="Times New Roman" panose="02020603050405020304" pitchFamily="18" charset="0"/>
              <a:ea typeface="Times New Roman" panose="02020603050405020304" pitchFamily="18" charset="0"/>
            </a:endParaRPr>
          </a:p>
          <a:p>
            <a:endParaRPr lang="en-GB" sz="2000" dirty="0"/>
          </a:p>
        </p:txBody>
      </p:sp>
      <p:pic>
        <p:nvPicPr>
          <p:cNvPr id="2050"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5729" y="4725144"/>
            <a:ext cx="4032448" cy="17780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82092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Let’s compare results</a:t>
            </a:r>
          </a:p>
        </p:txBody>
      </p:sp>
      <p:sp>
        <p:nvSpPr>
          <p:cNvPr id="4" name="Rounded Rectangular Callout 3"/>
          <p:cNvSpPr/>
          <p:nvPr/>
        </p:nvSpPr>
        <p:spPr bwMode="auto">
          <a:xfrm>
            <a:off x="827584" y="1700808"/>
            <a:ext cx="2160240" cy="1584176"/>
          </a:xfrm>
          <a:prstGeom prst="wedgeRoundRectCallout">
            <a:avLst>
              <a:gd name="adj1" fmla="val -78574"/>
              <a:gd name="adj2" fmla="val 97517"/>
              <a:gd name="adj3" fmla="val 16667"/>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2800" b="0" i="0" u="none" strike="noStrike" cap="none" normalizeH="0" baseline="0" dirty="0">
                <a:ln>
                  <a:noFill/>
                </a:ln>
                <a:solidFill>
                  <a:schemeClr val="bg1"/>
                </a:solidFill>
                <a:effectLst/>
                <a:latin typeface="+mj-lt"/>
                <a:ea typeface="ヒラギノ角ゴ Pro W3" charset="0"/>
              </a:rPr>
              <a:t>Are all our results the same?</a:t>
            </a:r>
          </a:p>
        </p:txBody>
      </p:sp>
      <p:sp>
        <p:nvSpPr>
          <p:cNvPr id="5" name="Rounded Rectangular Callout 4"/>
          <p:cNvSpPr/>
          <p:nvPr/>
        </p:nvSpPr>
        <p:spPr bwMode="auto">
          <a:xfrm>
            <a:off x="3347864" y="2204864"/>
            <a:ext cx="2952328" cy="1584176"/>
          </a:xfrm>
          <a:prstGeom prst="wedgeRoundRectCallout">
            <a:avLst>
              <a:gd name="adj1" fmla="val 99296"/>
              <a:gd name="adj2" fmla="val 65963"/>
              <a:gd name="adj3" fmla="val 16667"/>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2800" b="0" i="0" u="none" strike="noStrike" cap="none" normalizeH="0" baseline="0" dirty="0">
                <a:ln>
                  <a:noFill/>
                </a:ln>
                <a:solidFill>
                  <a:schemeClr val="bg1"/>
                </a:solidFill>
                <a:effectLst/>
                <a:latin typeface="+mj-lt"/>
                <a:ea typeface="ヒラギノ角ゴ Pro W3" charset="0"/>
              </a:rPr>
              <a:t>What do we mean by ‘the same’?</a:t>
            </a:r>
          </a:p>
        </p:txBody>
      </p:sp>
      <p:sp>
        <p:nvSpPr>
          <p:cNvPr id="6" name="Rounded Rectangular Callout 5"/>
          <p:cNvSpPr/>
          <p:nvPr/>
        </p:nvSpPr>
        <p:spPr bwMode="auto">
          <a:xfrm>
            <a:off x="1115616" y="3933056"/>
            <a:ext cx="2304256" cy="1584176"/>
          </a:xfrm>
          <a:prstGeom prst="wedgeRoundRectCallout">
            <a:avLst>
              <a:gd name="adj1" fmla="val -78574"/>
              <a:gd name="adj2" fmla="val 97517"/>
              <a:gd name="adj3" fmla="val 16667"/>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2800" b="0" i="0" u="none" strike="noStrike" cap="none" normalizeH="0" baseline="0" dirty="0">
                <a:ln>
                  <a:noFill/>
                </a:ln>
                <a:solidFill>
                  <a:schemeClr val="bg1"/>
                </a:solidFill>
                <a:effectLst/>
                <a:latin typeface="+mj-lt"/>
                <a:ea typeface="ヒラギノ角ゴ Pro W3" charset="0"/>
              </a:rPr>
              <a:t>How much variation do we have?</a:t>
            </a:r>
          </a:p>
        </p:txBody>
      </p:sp>
      <p:sp>
        <p:nvSpPr>
          <p:cNvPr id="7" name="Rounded Rectangular Callout 6"/>
          <p:cNvSpPr/>
          <p:nvPr/>
        </p:nvSpPr>
        <p:spPr bwMode="auto">
          <a:xfrm>
            <a:off x="3635896" y="4293096"/>
            <a:ext cx="2592288" cy="1584176"/>
          </a:xfrm>
          <a:prstGeom prst="wedgeRoundRectCallout">
            <a:avLst>
              <a:gd name="adj1" fmla="val -78574"/>
              <a:gd name="adj2" fmla="val 97517"/>
              <a:gd name="adj3" fmla="val 16667"/>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2800" b="0" i="0" u="none" strike="noStrike" cap="none" normalizeH="0" baseline="0" dirty="0">
                <a:ln>
                  <a:noFill/>
                </a:ln>
                <a:solidFill>
                  <a:schemeClr val="bg1"/>
                </a:solidFill>
                <a:effectLst/>
                <a:latin typeface="+mj-lt"/>
                <a:ea typeface="ヒラギノ角ゴ Pro W3" charset="0"/>
              </a:rPr>
              <a:t>How could we improve</a:t>
            </a:r>
            <a:r>
              <a:rPr kumimoji="0" lang="en-GB" sz="2800" b="0" i="0" u="none" strike="noStrike" cap="none" normalizeH="0" dirty="0">
                <a:ln>
                  <a:noFill/>
                </a:ln>
                <a:solidFill>
                  <a:schemeClr val="bg1"/>
                </a:solidFill>
                <a:effectLst/>
                <a:latin typeface="+mj-lt"/>
                <a:ea typeface="ヒラギノ角ゴ Pro W3" charset="0"/>
              </a:rPr>
              <a:t> our estimate?</a:t>
            </a:r>
            <a:endParaRPr kumimoji="0" lang="en-GB" sz="2800" b="0" i="0" u="none" strike="noStrike" cap="none" normalizeH="0" baseline="0" dirty="0">
              <a:ln>
                <a:noFill/>
              </a:ln>
              <a:solidFill>
                <a:schemeClr val="bg1"/>
              </a:solidFill>
              <a:effectLst/>
              <a:latin typeface="+mj-lt"/>
              <a:ea typeface="ヒラギノ角ゴ Pro W3" charset="0"/>
            </a:endParaRPr>
          </a:p>
        </p:txBody>
      </p:sp>
      <p:sp>
        <p:nvSpPr>
          <p:cNvPr id="8" name="Rounded Rectangular Callout 7"/>
          <p:cNvSpPr/>
          <p:nvPr/>
        </p:nvSpPr>
        <p:spPr bwMode="auto">
          <a:xfrm>
            <a:off x="6520008" y="4437112"/>
            <a:ext cx="2372472" cy="1584176"/>
          </a:xfrm>
          <a:prstGeom prst="wedgeRoundRectCallout">
            <a:avLst>
              <a:gd name="adj1" fmla="val 30916"/>
              <a:gd name="adj2" fmla="val -188778"/>
              <a:gd name="adj3" fmla="val 16667"/>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2800" b="0" i="0" u="none" strike="noStrike" cap="none" normalizeH="0" baseline="0" dirty="0">
                <a:ln>
                  <a:noFill/>
                </a:ln>
                <a:solidFill>
                  <a:schemeClr val="bg1"/>
                </a:solidFill>
                <a:effectLst/>
                <a:latin typeface="+mj-lt"/>
                <a:ea typeface="ヒラギノ角ゴ Pro W3" charset="0"/>
              </a:rPr>
              <a:t>How could we measure variation?</a:t>
            </a:r>
          </a:p>
        </p:txBody>
      </p:sp>
    </p:spTree>
    <p:extLst>
      <p:ext uri="{BB962C8B-B14F-4D97-AF65-F5344CB8AC3E}">
        <p14:creationId xmlns:p14="http://schemas.microsoft.com/office/powerpoint/2010/main" val="2631273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How much variation is there?</a:t>
            </a:r>
          </a:p>
        </p:txBody>
      </p:sp>
      <p:sp>
        <p:nvSpPr>
          <p:cNvPr id="4" name="Content Placeholder 3"/>
          <p:cNvSpPr>
            <a:spLocks noGrp="1"/>
          </p:cNvSpPr>
          <p:nvPr>
            <p:ph idx="1"/>
          </p:nvPr>
        </p:nvSpPr>
        <p:spPr>
          <a:xfrm>
            <a:off x="457200" y="2420888"/>
            <a:ext cx="8229600" cy="3705275"/>
          </a:xfrm>
        </p:spPr>
        <p:txBody>
          <a:bodyPr>
            <a:normAutofit fontScale="92500"/>
          </a:bodyPr>
          <a:lstStyle/>
          <a:p>
            <a:pPr marL="342900" indent="-342900" eaLnBrk="1" fontAlgn="auto" hangingPunct="1">
              <a:spcBef>
                <a:spcPts val="0"/>
              </a:spcBef>
              <a:spcAft>
                <a:spcPts val="600"/>
              </a:spcAft>
              <a:buFont typeface="+mj-lt"/>
              <a:buAutoNum type="arabicPeriod"/>
            </a:pPr>
            <a:r>
              <a:rPr lang="en-GB" sz="2000" dirty="0">
                <a:solidFill>
                  <a:srgbClr val="000080"/>
                </a:solidFill>
                <a:latin typeface="+mn-lt"/>
                <a:ea typeface="Times New Roman" panose="02020603050405020304" pitchFamily="18" charset="0"/>
              </a:rPr>
              <a:t>Take just the 10 pulse rates and the mean, and copy them onto a new page.</a:t>
            </a:r>
          </a:p>
          <a:p>
            <a:pPr marL="342900" indent="-342900" eaLnBrk="1" fontAlgn="auto" hangingPunct="1">
              <a:spcBef>
                <a:spcPts val="0"/>
              </a:spcBef>
              <a:spcAft>
                <a:spcPts val="600"/>
              </a:spcAft>
              <a:buFont typeface="+mj-lt"/>
              <a:buAutoNum type="arabicPeriod"/>
            </a:pPr>
            <a:r>
              <a:rPr lang="en-GB" sz="2000" dirty="0">
                <a:solidFill>
                  <a:srgbClr val="000080"/>
                </a:solidFill>
                <a:latin typeface="+mn-lt"/>
                <a:ea typeface="Times New Roman" panose="02020603050405020304" pitchFamily="18" charset="0"/>
              </a:rPr>
              <a:t>In the next column, put a formula that measures how far the data is from the mean: = A2 - $A$12</a:t>
            </a:r>
          </a:p>
          <a:p>
            <a:pPr marL="342900" indent="-342900" eaLnBrk="1" fontAlgn="auto" hangingPunct="1">
              <a:spcBef>
                <a:spcPts val="0"/>
              </a:spcBef>
              <a:spcAft>
                <a:spcPts val="600"/>
              </a:spcAft>
              <a:buFont typeface="+mj-lt"/>
              <a:buAutoNum type="arabicPeriod"/>
            </a:pPr>
            <a:r>
              <a:rPr lang="en-GB" sz="2000" dirty="0">
                <a:solidFill>
                  <a:srgbClr val="000080"/>
                </a:solidFill>
                <a:latin typeface="+mn-lt"/>
                <a:ea typeface="Times New Roman" panose="02020603050405020304" pitchFamily="18" charset="0"/>
              </a:rPr>
              <a:t>Find the average distance from the mean.</a:t>
            </a:r>
          </a:p>
          <a:p>
            <a:pPr marL="342900" indent="-342900" eaLnBrk="1" fontAlgn="auto" hangingPunct="1">
              <a:spcBef>
                <a:spcPts val="0"/>
              </a:spcBef>
              <a:spcAft>
                <a:spcPts val="600"/>
              </a:spcAft>
              <a:buFont typeface="+mj-lt"/>
              <a:buAutoNum type="arabicPeriod"/>
            </a:pPr>
            <a:r>
              <a:rPr lang="en-GB" sz="2000" dirty="0">
                <a:solidFill>
                  <a:srgbClr val="000080"/>
                </a:solidFill>
                <a:latin typeface="+mn-lt"/>
                <a:ea typeface="Times New Roman" panose="02020603050405020304" pitchFamily="18" charset="0"/>
              </a:rPr>
              <a:t>What goes wrong? How could we solve this?</a:t>
            </a:r>
          </a:p>
          <a:p>
            <a:pPr marL="342900" indent="-342900" eaLnBrk="1" fontAlgn="auto" hangingPunct="1">
              <a:spcBef>
                <a:spcPts val="0"/>
              </a:spcBef>
              <a:spcAft>
                <a:spcPts val="600"/>
              </a:spcAft>
              <a:buFont typeface="+mj-lt"/>
              <a:buAutoNum type="arabicPeriod"/>
            </a:pPr>
            <a:r>
              <a:rPr lang="en-GB" sz="2000" dirty="0">
                <a:solidFill>
                  <a:srgbClr val="000080"/>
                </a:solidFill>
                <a:latin typeface="+mn-lt"/>
                <a:ea typeface="Times New Roman" panose="02020603050405020304" pitchFamily="18" charset="0"/>
              </a:rPr>
              <a:t>In column C put the formula =B2^2</a:t>
            </a:r>
          </a:p>
          <a:p>
            <a:pPr marL="342900" indent="-342900" eaLnBrk="1" fontAlgn="auto" hangingPunct="1">
              <a:spcBef>
                <a:spcPts val="0"/>
              </a:spcBef>
              <a:spcAft>
                <a:spcPts val="600"/>
              </a:spcAft>
              <a:buFont typeface="+mj-lt"/>
              <a:buAutoNum type="arabicPeriod"/>
            </a:pPr>
            <a:r>
              <a:rPr lang="en-GB" sz="2000" dirty="0">
                <a:solidFill>
                  <a:srgbClr val="000080"/>
                </a:solidFill>
                <a:latin typeface="+mn-lt"/>
                <a:ea typeface="Times New Roman" panose="02020603050405020304" pitchFamily="18" charset="0"/>
              </a:rPr>
              <a:t>Find the mean of this column.</a:t>
            </a:r>
          </a:p>
          <a:p>
            <a:pPr marL="0" indent="0" eaLnBrk="1" fontAlgn="auto" hangingPunct="1">
              <a:spcBef>
                <a:spcPts val="0"/>
              </a:spcBef>
              <a:spcAft>
                <a:spcPts val="600"/>
              </a:spcAft>
              <a:buNone/>
            </a:pPr>
            <a:endParaRPr lang="en-GB" sz="2000" dirty="0">
              <a:solidFill>
                <a:srgbClr val="000080"/>
              </a:solidFill>
              <a:latin typeface="+mn-lt"/>
              <a:ea typeface="Times New Roman" panose="02020603050405020304" pitchFamily="18" charset="0"/>
            </a:endParaRPr>
          </a:p>
          <a:p>
            <a:pPr marL="0" indent="0" eaLnBrk="1" fontAlgn="auto" hangingPunct="1">
              <a:spcBef>
                <a:spcPts val="0"/>
              </a:spcBef>
              <a:spcAft>
                <a:spcPts val="600"/>
              </a:spcAft>
              <a:buNone/>
            </a:pPr>
            <a:r>
              <a:rPr lang="en-GB" sz="2000" b="1" i="1" dirty="0">
                <a:solidFill>
                  <a:srgbClr val="000080"/>
                </a:solidFill>
                <a:latin typeface="+mn-lt"/>
                <a:ea typeface="Times New Roman" panose="02020603050405020304" pitchFamily="18" charset="0"/>
              </a:rPr>
              <a:t>This is called the variance of the set of data. It is a measure of how spread out it is.</a:t>
            </a:r>
            <a:endParaRPr lang="en-GB" sz="2000" b="1" i="1" dirty="0">
              <a:solidFill>
                <a:prstClr val="black"/>
              </a:solidFill>
              <a:latin typeface="+mn-lt"/>
              <a:ea typeface="Times New Roman" panose="02020603050405020304" pitchFamily="18" charset="0"/>
            </a:endParaRPr>
          </a:p>
          <a:p>
            <a:endParaRPr lang="en-GB" sz="2000" dirty="0">
              <a:latin typeface="+mn-lt"/>
            </a:endParaRPr>
          </a:p>
        </p:txBody>
      </p:sp>
    </p:spTree>
    <p:extLst>
      <p:ext uri="{BB962C8B-B14F-4D97-AF65-F5344CB8AC3E}">
        <p14:creationId xmlns:p14="http://schemas.microsoft.com/office/powerpoint/2010/main" val="1493883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2602</TotalTime>
  <Words>1162</Words>
  <Application>Microsoft Office PowerPoint</Application>
  <PresentationFormat>On-screen Show (4:3)</PresentationFormat>
  <Paragraphs>91</Paragraphs>
  <Slides>16</Slides>
  <Notes>8</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Custom Design</vt:lpstr>
      <vt:lpstr>Office Theme</vt:lpstr>
      <vt:lpstr>An AS Lesson</vt:lpstr>
      <vt:lpstr>Introducing a Large Data Set</vt:lpstr>
      <vt:lpstr>What questions do you want to ask?</vt:lpstr>
      <vt:lpstr>What is the average pulse rate of an American adult?</vt:lpstr>
      <vt:lpstr>Taking a sample</vt:lpstr>
      <vt:lpstr>PowerPoint Presentation</vt:lpstr>
      <vt:lpstr>What is the average pulse rate of an American adult?</vt:lpstr>
      <vt:lpstr>Let’s compare results</vt:lpstr>
      <vt:lpstr>How much variation is there?</vt:lpstr>
      <vt:lpstr>How could we improve our estimate?</vt:lpstr>
      <vt:lpstr>Sample Variance v Variance</vt:lpstr>
      <vt:lpstr>Is there a correlation between pulse rate and age?</vt:lpstr>
      <vt:lpstr>Is there a correlation between age and pulse rate?  </vt:lpstr>
      <vt:lpstr>A quick task</vt:lpstr>
      <vt:lpstr>What else can we do?</vt:lpstr>
      <vt:lpstr>What have your students learned?</vt:lpstr>
    </vt:vector>
  </TitlesOfParts>
  <Company>Rumba Graphic Design Ltd</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MEI PowerPoint Template</dc:title>
  <dc:creator>Simon Rees</dc:creator>
  <cp:lastModifiedBy>Alexandra Hewitt</cp:lastModifiedBy>
  <cp:revision>165</cp:revision>
  <dcterms:created xsi:type="dcterms:W3CDTF">2012-04-23T14:18:00Z</dcterms:created>
  <dcterms:modified xsi:type="dcterms:W3CDTF">2018-11-08T10:16:25Z</dcterms:modified>
</cp:coreProperties>
</file>