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6" r:id="rId1"/>
    <p:sldMasterId id="2147483820" r:id="rId2"/>
  </p:sldMasterIdLst>
  <p:notesMasterIdLst>
    <p:notesMasterId r:id="rId27"/>
  </p:notesMasterIdLst>
  <p:handoutMasterIdLst>
    <p:handoutMasterId r:id="rId28"/>
  </p:handoutMasterIdLst>
  <p:sldIdLst>
    <p:sldId id="288" r:id="rId3"/>
    <p:sldId id="289" r:id="rId4"/>
    <p:sldId id="494" r:id="rId5"/>
    <p:sldId id="320" r:id="rId6"/>
    <p:sldId id="493" r:id="rId7"/>
    <p:sldId id="319" r:id="rId8"/>
    <p:sldId id="495" r:id="rId9"/>
    <p:sldId id="496" r:id="rId10"/>
    <p:sldId id="497" r:id="rId11"/>
    <p:sldId id="499" r:id="rId12"/>
    <p:sldId id="498" r:id="rId13"/>
    <p:sldId id="500" r:id="rId14"/>
    <p:sldId id="501" r:id="rId15"/>
    <p:sldId id="503" r:id="rId16"/>
    <p:sldId id="505" r:id="rId17"/>
    <p:sldId id="506" r:id="rId18"/>
    <p:sldId id="507" r:id="rId19"/>
    <p:sldId id="508" r:id="rId20"/>
    <p:sldId id="502" r:id="rId21"/>
    <p:sldId id="509" r:id="rId22"/>
    <p:sldId id="510" r:id="rId23"/>
    <p:sldId id="511" r:id="rId24"/>
    <p:sldId id="512" r:id="rId25"/>
    <p:sldId id="51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521415D9-36F7-43E2-AB2F-B90AF26B5E84}">
      <p14:sectionLst xmlns:p14="http://schemas.microsoft.com/office/powerpoint/2010/main">
        <p14:section name="Default Section" id="{F9F92923-D7EB-4895-95CC-98B6C4A3DCF0}">
          <p14:sldIdLst>
            <p14:sldId id="288"/>
            <p14:sldId id="289"/>
            <p14:sldId id="494"/>
            <p14:sldId id="320"/>
            <p14:sldId id="493"/>
            <p14:sldId id="319"/>
            <p14:sldId id="495"/>
            <p14:sldId id="496"/>
            <p14:sldId id="497"/>
            <p14:sldId id="499"/>
            <p14:sldId id="498"/>
            <p14:sldId id="500"/>
            <p14:sldId id="501"/>
            <p14:sldId id="503"/>
            <p14:sldId id="505"/>
            <p14:sldId id="506"/>
            <p14:sldId id="507"/>
            <p14:sldId id="508"/>
            <p14:sldId id="502"/>
            <p14:sldId id="509"/>
            <p14:sldId id="510"/>
            <p14:sldId id="511"/>
            <p14:sldId id="512"/>
            <p14:sldId id="513"/>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34"/>
    <a:srgbClr val="002147"/>
    <a:srgbClr val="002350"/>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1"/>
    <p:restoredTop sz="81985" autoAdjust="0"/>
  </p:normalViewPr>
  <p:slideViewPr>
    <p:cSldViewPr>
      <p:cViewPr>
        <p:scale>
          <a:sx n="85" d="100"/>
          <a:sy n="85" d="100"/>
        </p:scale>
        <p:origin x="-114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 is that none of the data is normally distributed, which makes assumption of normality for hypothesis tests not possible. As the A level syllabus does not include the CLT, this is a bit of a problem. I have therefore concentrated on looking at how we can decide if data is normal or not, using calculation and graphical representation. I have then gone on to look at how a binomial distribution can be approximated by normal. I have introduced hypothesis testing by this route, although I’m not sure whether its really on the new syllabus.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356025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 high probability, so maybe I’m wrong in my assumption.</a:t>
            </a:r>
          </a:p>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18</a:t>
            </a:fld>
            <a:endParaRPr lang="en-US"/>
          </a:p>
        </p:txBody>
      </p:sp>
    </p:spTree>
    <p:extLst>
      <p:ext uri="{BB962C8B-B14F-4D97-AF65-F5344CB8AC3E}">
        <p14:creationId xmlns:p14="http://schemas.microsoft.com/office/powerpoint/2010/main" val="178321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with the actual probability using Binomial – very close</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19</a:t>
            </a:fld>
            <a:endParaRPr lang="en-US"/>
          </a:p>
        </p:txBody>
      </p:sp>
    </p:spTree>
    <p:extLst>
      <p:ext uri="{BB962C8B-B14F-4D97-AF65-F5344CB8AC3E}">
        <p14:creationId xmlns:p14="http://schemas.microsoft.com/office/powerpoint/2010/main" val="85239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it’s very important to define p. </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20</a:t>
            </a:fld>
            <a:endParaRPr lang="en-US"/>
          </a:p>
        </p:txBody>
      </p:sp>
    </p:spTree>
    <p:extLst>
      <p:ext uri="{BB962C8B-B14F-4D97-AF65-F5344CB8AC3E}">
        <p14:creationId xmlns:p14="http://schemas.microsoft.com/office/powerpoint/2010/main" val="259070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the </a:t>
            </a:r>
            <a:r>
              <a:rPr lang="en-GB" b="1" i="1" dirty="0"/>
              <a:t>p value </a:t>
            </a:r>
            <a:r>
              <a:rPr lang="en-GB" i="0" dirty="0"/>
              <a:t>as 0.2326</a:t>
            </a:r>
          </a:p>
          <a:p>
            <a:r>
              <a:rPr lang="en-GB" i="0" dirty="0"/>
              <a:t>NOTE</a:t>
            </a:r>
            <a:r>
              <a:rPr lang="en-GB" dirty="0"/>
              <a:t>: In fact, the proportion of Ford cars HAS decreased (from the full data set, its 0.27) so this could show up if different students took their own samples and did their own calculations. For Further Maths students, this leads well into Type I and Type II errors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23</a:t>
            </a:fld>
            <a:endParaRPr lang="en-US"/>
          </a:p>
        </p:txBody>
      </p:sp>
    </p:spTree>
    <p:extLst>
      <p:ext uri="{BB962C8B-B14F-4D97-AF65-F5344CB8AC3E}">
        <p14:creationId xmlns:p14="http://schemas.microsoft.com/office/powerpoint/2010/main" val="93864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material is probably enough for two lessons (maybe even 3!) I thought it was helpful to cover a range of different things they could dip into.</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a:t>
            </a:fld>
            <a:endParaRPr lang="en-US"/>
          </a:p>
        </p:txBody>
      </p:sp>
    </p:spTree>
    <p:extLst>
      <p:ext uri="{BB962C8B-B14F-4D97-AF65-F5344CB8AC3E}">
        <p14:creationId xmlns:p14="http://schemas.microsoft.com/office/powerpoint/2010/main" val="306767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model this, as they follow along on their laptops, with one set of data, then show some others</a:t>
            </a:r>
          </a:p>
          <a:p>
            <a:r>
              <a:rPr lang="en-GB" dirty="0"/>
              <a:t>The advantage of Autograph is we can easily see the mean +/- 3sd, and graphs can be hidden or shown for maximum effect.</a:t>
            </a:r>
          </a:p>
          <a:p>
            <a:endParaRPr lang="en-GB" dirty="0"/>
          </a:p>
          <a:p>
            <a:r>
              <a:rPr lang="en-GB" dirty="0"/>
              <a:t>Graphs I have on my autograph file are: CO2 levels for:</a:t>
            </a:r>
          </a:p>
          <a:p>
            <a:r>
              <a:rPr lang="en-GB" dirty="0"/>
              <a:t>2002 Diesel for cars &lt; 2000cc; 2002 VW Diesel; 2016 VW Diesel; 2016 all vehicles diesel; 2016 Diesel with outliers removed.</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388591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when copying and pasting into </a:t>
            </a:r>
            <a:r>
              <a:rPr lang="en-GB" dirty="0" err="1"/>
              <a:t>geogebra</a:t>
            </a:r>
            <a:r>
              <a:rPr lang="en-GB" dirty="0"/>
              <a:t>, use CTRL C to copy and CTRL V to paste. Large data sets take a little while to appear. </a:t>
            </a:r>
          </a:p>
          <a:p>
            <a:endParaRPr lang="en-GB" dirty="0"/>
          </a:p>
          <a:p>
            <a:r>
              <a:rPr lang="en-GB" dirty="0"/>
              <a:t>The advantage of </a:t>
            </a:r>
            <a:r>
              <a:rPr lang="en-GB" dirty="0" err="1"/>
              <a:t>geogebra</a:t>
            </a:r>
            <a:r>
              <a:rPr lang="en-GB" dirty="0"/>
              <a:t> is the outliers are clear to see and this can help, in conjunction with the quantile plot, to see where the issues lie. </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26389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features – note mean and median are not that similar, despite appearance of quantile plot</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330117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a:t>
            </a:r>
            <a:r>
              <a:rPr lang="en-GB" dirty="0" err="1"/>
              <a:t>geogebra</a:t>
            </a:r>
            <a:r>
              <a:rPr lang="en-GB" dirty="0"/>
              <a:t> and show how binomial approximates to Normal at different values of n and p</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52358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a:t>
            </a:r>
            <a:r>
              <a:rPr lang="en-GB" dirty="0" err="1"/>
              <a:t>geogebra</a:t>
            </a:r>
            <a:r>
              <a:rPr lang="en-GB" dirty="0"/>
              <a:t> and put parameters in for X~B(120,0.31). Show it looks very normal</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13</a:t>
            </a:fld>
            <a:endParaRPr lang="en-US"/>
          </a:p>
        </p:txBody>
      </p:sp>
    </p:spTree>
    <p:extLst>
      <p:ext uri="{BB962C8B-B14F-4D97-AF65-F5344CB8AC3E}">
        <p14:creationId xmlns:p14="http://schemas.microsoft.com/office/powerpoint/2010/main" val="16083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about directional probability for Normal</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16</a:t>
            </a:fld>
            <a:endParaRPr lang="en-US"/>
          </a:p>
        </p:txBody>
      </p:sp>
    </p:spTree>
    <p:extLst>
      <p:ext uri="{BB962C8B-B14F-4D97-AF65-F5344CB8AC3E}">
        <p14:creationId xmlns:p14="http://schemas.microsoft.com/office/powerpoint/2010/main" val="101727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Assume participants are familiar with how to find normal probabilities.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17</a:t>
            </a:fld>
            <a:endParaRPr lang="en-US"/>
          </a:p>
        </p:txBody>
      </p:sp>
    </p:spTree>
    <p:extLst>
      <p:ext uri="{BB962C8B-B14F-4D97-AF65-F5344CB8AC3E}">
        <p14:creationId xmlns:p14="http://schemas.microsoft.com/office/powerpoint/2010/main" val="233818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41742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546A6-EB39-4594-AAEA-FB2D0D33CF21}" type="datetimeFigureOut">
              <a:rPr lang="en-GB" smtClean="0"/>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265569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546A6-EB39-4594-AAEA-FB2D0D33CF21}" type="datetimeFigureOut">
              <a:rPr lang="en-GB" smtClean="0"/>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43098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546A6-EB39-4594-AAEA-FB2D0D33CF21}" type="datetimeFigureOut">
              <a:rPr lang="en-GB" smtClean="0"/>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132333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546A6-EB39-4594-AAEA-FB2D0D33CF21}" type="datetimeFigureOut">
              <a:rPr lang="en-GB" smtClean="0"/>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37060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Content Placeholder 2"/>
          <p:cNvSpPr txBox="1">
            <a:spLocks/>
          </p:cNvSpPr>
          <p:nvPr userDrawn="1"/>
        </p:nvSpPr>
        <p:spPr>
          <a:xfrm>
            <a:off x="457202" y="975867"/>
            <a:ext cx="8382001" cy="5549287"/>
          </a:xfrm>
          <a:prstGeom prst="rect">
            <a:avLst/>
          </a:prstGeom>
        </p:spPr>
        <p:txBody>
          <a:bodyPr vert="horz" wrap="square" tIns="90000" bIns="90000" anchor="t" anchorCtr="0"/>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rgbClr val="002350"/>
                </a:solidFill>
                <a:latin typeface="+mn-lt"/>
                <a:ea typeface="+mn-ea"/>
              </a:defRPr>
            </a:lvl6pPr>
            <a:lvl7pPr marL="2971800" indent="-228600" algn="l" rtl="0" fontAlgn="base">
              <a:spcBef>
                <a:spcPct val="20000"/>
              </a:spcBef>
              <a:spcAft>
                <a:spcPct val="0"/>
              </a:spcAft>
              <a:buChar char="»"/>
              <a:defRPr sz="1800">
                <a:solidFill>
                  <a:srgbClr val="002350"/>
                </a:solidFill>
                <a:latin typeface="+mn-lt"/>
                <a:ea typeface="+mn-ea"/>
              </a:defRPr>
            </a:lvl7pPr>
            <a:lvl8pPr marL="3429000" indent="-228600" algn="l" rtl="0" fontAlgn="base">
              <a:spcBef>
                <a:spcPct val="20000"/>
              </a:spcBef>
              <a:spcAft>
                <a:spcPct val="0"/>
              </a:spcAft>
              <a:buChar char="»"/>
              <a:defRPr sz="1800">
                <a:solidFill>
                  <a:srgbClr val="002350"/>
                </a:solidFill>
                <a:latin typeface="+mn-lt"/>
                <a:ea typeface="+mn-ea"/>
              </a:defRPr>
            </a:lvl8pPr>
            <a:lvl9pPr marL="3886200" indent="-228600" algn="l" rtl="0" fontAlgn="base">
              <a:spcBef>
                <a:spcPct val="20000"/>
              </a:spcBef>
              <a:spcAft>
                <a:spcPct val="0"/>
              </a:spcAft>
              <a:buChar char="»"/>
              <a:defRPr sz="1800">
                <a:solidFill>
                  <a:srgbClr val="002350"/>
                </a:solidFill>
                <a:latin typeface="+mn-lt"/>
                <a:ea typeface="+mn-ea"/>
              </a:defRPr>
            </a:lvl9pPr>
          </a:lstStyle>
          <a:p>
            <a:pPr marL="0" indent="0" algn="ctr">
              <a:buNone/>
            </a:pPr>
            <a:r>
              <a:rPr lang="en-GB" sz="4400" dirty="0"/>
              <a:t>The AMSP holds the      </a:t>
            </a:r>
            <a:r>
              <a:rPr lang="en-GB" sz="4400" baseline="0" dirty="0"/>
              <a:t>      </a:t>
            </a:r>
            <a:r>
              <a:rPr lang="en-GB" sz="4400" dirty="0"/>
              <a:t>NCETM CPD Standard</a:t>
            </a:r>
          </a:p>
          <a:p>
            <a:pPr marL="0" indent="0" algn="ctr">
              <a:buNone/>
            </a:pPr>
            <a:endParaRPr lang="en-GB" sz="2800" dirty="0"/>
          </a:p>
          <a:p>
            <a:pPr marL="0" indent="0" algn="l">
              <a:buNone/>
            </a:pPr>
            <a:r>
              <a:rPr lang="en-GB" kern="0" dirty="0">
                <a:solidFill>
                  <a:srgbClr val="002147"/>
                </a:solidFill>
              </a:rPr>
              <a:t>The CPD Standard supports maths teachers to access information about the wide range of CPD provision on offer and to be assured of its appropriateness and quality.</a:t>
            </a:r>
          </a:p>
          <a:p>
            <a:endParaRPr lang="en-GB" kern="0" dirty="0">
              <a:solidFill>
                <a:srgbClr val="002147"/>
              </a:solidFill>
            </a:endParaRPr>
          </a:p>
          <a:p>
            <a:pPr marL="0" indent="0">
              <a:buNone/>
            </a:pPr>
            <a:r>
              <a:rPr lang="en-GB" i="1" kern="0" dirty="0">
                <a:solidFill>
                  <a:schemeClr val="accent1"/>
                </a:solidFill>
              </a:rPr>
              <a:t>ncetm.org.uk/</a:t>
            </a:r>
            <a:r>
              <a:rPr lang="en-GB" i="1" kern="0" dirty="0" err="1">
                <a:solidFill>
                  <a:schemeClr val="accent1"/>
                </a:solidFill>
              </a:rPr>
              <a:t>cpdstandard</a:t>
            </a:r>
            <a:endParaRPr lang="en-GB" i="1" kern="0" dirty="0">
              <a:solidFill>
                <a:schemeClr val="accent1"/>
              </a:solidFill>
            </a:endParaRPr>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43603" y="4793890"/>
            <a:ext cx="2895600" cy="1731264"/>
          </a:xfrm>
          <a:prstGeom prst="rect">
            <a:avLst/>
          </a:prstGeom>
        </p:spPr>
      </p:pic>
    </p:spTree>
    <p:extLst>
      <p:ext uri="{BB962C8B-B14F-4D97-AF65-F5344CB8AC3E}">
        <p14:creationId xmlns:p14="http://schemas.microsoft.com/office/powerpoint/2010/main" val="195054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4" name="Picture Placeholder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5288" y="4927532"/>
            <a:ext cx="2408453" cy="1440000"/>
          </a:xfrm>
          <a:prstGeom prst="rect">
            <a:avLst/>
          </a:prstGeom>
        </p:spPr>
      </p:pic>
      <p:sp>
        <p:nvSpPr>
          <p:cNvPr id="7"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dirty="0"/>
              <a:t>Click to edit Master text styles</a:t>
            </a:r>
            <a:endParaRPr lang="en-GB" dirty="0"/>
          </a:p>
        </p:txBody>
      </p:sp>
    </p:spTree>
    <p:extLst>
      <p:ext uri="{BB962C8B-B14F-4D97-AF65-F5344CB8AC3E}">
        <p14:creationId xmlns:p14="http://schemas.microsoft.com/office/powerpoint/2010/main" val="135418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5"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Text Placeholder 10"/>
          <p:cNvSpPr>
            <a:spLocks noGrp="1"/>
          </p:cNvSpPr>
          <p:nvPr>
            <p:ph type="body" sz="quarter" idx="11"/>
          </p:nvPr>
        </p:nvSpPr>
        <p:spPr>
          <a:xfrm>
            <a:off x="4427538" y="2636838"/>
            <a:ext cx="4248150" cy="1512887"/>
          </a:xfrm>
          <a:prstGeom prst="rect">
            <a:avLst/>
          </a:prstGeom>
        </p:spPr>
        <p:txBody>
          <a:bodyPr/>
          <a:lstStyle>
            <a:lvl1pPr marL="0" indent="0">
              <a:buNone/>
              <a:defRPr sz="3600"/>
            </a:lvl1pPr>
          </a:lstStyle>
          <a:p>
            <a:pPr lvl="0"/>
            <a:r>
              <a:rPr lang="en-US" dirty="0"/>
              <a:t>Click to edit Master text styles</a:t>
            </a:r>
            <a:endParaRPr lang="en-GB" dirty="0"/>
          </a:p>
        </p:txBody>
      </p:sp>
    </p:spTree>
    <p:extLst>
      <p:ext uri="{BB962C8B-B14F-4D97-AF65-F5344CB8AC3E}">
        <p14:creationId xmlns:p14="http://schemas.microsoft.com/office/powerpoint/2010/main" val="61419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itter Title and Conten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8"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4"/>
          <p:cNvSpPr>
            <a:spLocks noGrp="1"/>
          </p:cNvSpPr>
          <p:nvPr>
            <p:ph type="body" sz="quarter" idx="3"/>
          </p:nvPr>
        </p:nvSpPr>
        <p:spPr>
          <a:xfrm>
            <a:off x="4645026"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5"/>
          <p:cNvSpPr>
            <a:spLocks noGrp="1"/>
          </p:cNvSpPr>
          <p:nvPr>
            <p:ph sz="quarter" idx="4"/>
          </p:nvPr>
        </p:nvSpPr>
        <p:spPr>
          <a:xfrm>
            <a:off x="4645026" y="2645223"/>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91833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7D623-8474-4E37-A2B0-F9093DDF382C}" type="datetimeFigureOut">
              <a:rPr lang="en-GB" smtClean="0">
                <a:solidFill>
                  <a:prstClr val="black">
                    <a:tint val="75000"/>
                  </a:prstClr>
                </a:solidFill>
              </a:rPr>
              <a:pPr/>
              <a:t>08/11/2018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D437435-EEC8-40EE-A96F-B8E62C6D25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5489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6" name="Title 1"/>
          <p:cNvSpPr>
            <a:spLocks noGrp="1"/>
          </p:cNvSpPr>
          <p:nvPr>
            <p:ph type="title"/>
          </p:nvPr>
        </p:nvSpPr>
        <p:spPr>
          <a:xfrm>
            <a:off x="683569" y="4437114"/>
            <a:ext cx="7848872" cy="769441"/>
          </a:xfrm>
          <a:prstGeom prst="rect">
            <a:avLst/>
          </a:prstGeom>
        </p:spPr>
        <p:txBody>
          <a:bodyPr vert="horz" wrap="square">
            <a:spAutoFit/>
          </a:bodyPr>
          <a:lstStyle>
            <a:lvl1pPr algn="l">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220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Arial"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Arial"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Arial" pitchFamily="34" charset="0"/>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7326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8"/>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9510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772400" cy="566738"/>
          </a:xfrm>
          <a:prstGeom prst="rect">
            <a:avLst/>
          </a:prstGeom>
        </p:spPr>
        <p:txBody>
          <a:bodyPr vert="horz" anchor="b"/>
          <a:lstStyle>
            <a:lvl1pPr algn="l">
              <a:defRPr sz="44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0" y="801787"/>
            <a:ext cx="9144000" cy="3888434"/>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3568" y="5367338"/>
            <a:ext cx="7772400" cy="804862"/>
          </a:xfrm>
          <a:prstGeom prst="rect">
            <a:avLst/>
          </a:prstGeom>
        </p:spPr>
        <p:txBody>
          <a:bodyPr vert="horz"/>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GB" dirty="0"/>
          </a:p>
        </p:txBody>
      </p:sp>
    </p:spTree>
    <p:extLst>
      <p:ext uri="{BB962C8B-B14F-4D97-AF65-F5344CB8AC3E}">
        <p14:creationId xmlns:p14="http://schemas.microsoft.com/office/powerpoint/2010/main" val="3416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9677D623-8474-4E37-A2B0-F9093DDF382C}" type="datetimeFigureOut">
              <a:rPr lang="en-GB" smtClean="0">
                <a:solidFill>
                  <a:prstClr val="black">
                    <a:tint val="75000"/>
                  </a:prstClr>
                </a:solidFill>
              </a:rPr>
              <a:pPr/>
              <a:t>08/11/2018</a:t>
            </a:fld>
            <a:endParaRPr lang="en-GB">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CD437435-EEC8-40EE-A96F-B8E62C6D25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459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9677D623-8474-4E37-A2B0-F9093DDF382C}" type="datetimeFigureOut">
              <a:rPr lang="en-GB" smtClean="0">
                <a:solidFill>
                  <a:prstClr val="black">
                    <a:tint val="75000"/>
                  </a:prstClr>
                </a:solidFill>
              </a:rPr>
              <a:pPr/>
              <a:t>08/11/2018</a:t>
            </a:fld>
            <a:endParaRPr lang="en-GB">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CD437435-EEC8-40EE-A96F-B8E62C6D25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41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1546A6-EB39-4594-AAEA-FB2D0D33CF21}" type="datetimeFigureOut">
              <a:rPr lang="en-GB" smtClean="0"/>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30997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1546A6-EB39-4594-AAEA-FB2D0D33CF21}" type="datetimeFigureOut">
              <a:rPr lang="en-GB" smtClean="0"/>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6826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546A6-EB39-4594-AAEA-FB2D0D33CF21}" type="datetimeFigureOut">
              <a:rPr lang="en-GB" smtClean="0"/>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92788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1546A6-EB39-4594-AAEA-FB2D0D33CF21}" type="datetimeFigureOut">
              <a:rPr lang="en-GB" smtClean="0"/>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49462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1546A6-EB39-4594-AAEA-FB2D0D33CF21}" type="datetimeFigureOut">
              <a:rPr lang="en-GB" smtClean="0"/>
              <a:t>08/11/2018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17752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1546A6-EB39-4594-AAEA-FB2D0D33CF21}" type="datetimeFigureOut">
              <a:rPr lang="en-GB" smtClean="0"/>
              <a:t>08/11/2018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35580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546A6-EB39-4594-AAEA-FB2D0D33CF21}" type="datetimeFigureOut">
              <a:rPr lang="en-GB" smtClean="0"/>
              <a:t>08/11/2018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2F7998-90EE-415E-90B5-9ABB2F04D026}" type="slidenum">
              <a:rPr lang="en-GB" smtClean="0"/>
              <a:t>‹#›</a:t>
            </a:fld>
            <a:endParaRPr lang="en-GB"/>
          </a:p>
        </p:txBody>
      </p:sp>
    </p:spTree>
    <p:extLst>
      <p:ext uri="{BB962C8B-B14F-4D97-AF65-F5344CB8AC3E}">
        <p14:creationId xmlns:p14="http://schemas.microsoft.com/office/powerpoint/2010/main" val="2076890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677D623-8474-4E37-A2B0-F9093DDF382C}" type="datetimeFigureOut">
              <a:rPr lang="en-GB" smtClean="0">
                <a:solidFill>
                  <a:prstClr val="black">
                    <a:tint val="75000"/>
                  </a:prstClr>
                </a:solidFill>
                <a:latin typeface="Calibri" panose="020F0502020204030204"/>
                <a:ea typeface="+mn-ea"/>
              </a:rPr>
              <a:pPr eaLnBrk="1" fontAlgn="auto" hangingPunct="1">
                <a:spcBef>
                  <a:spcPts val="0"/>
                </a:spcBef>
                <a:spcAft>
                  <a:spcPts val="0"/>
                </a:spcAft>
              </a:pPr>
              <a:t>08/11/2018</a:t>
            </a:fld>
            <a:endParaRPr lang="en-GB">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437435-EEC8-40EE-A96F-B8E62C6D254C}" type="slidenum">
              <a:rPr lang="en-GB" smtClean="0">
                <a:solidFill>
                  <a:prstClr val="black">
                    <a:tint val="75000"/>
                  </a:prstClr>
                </a:solidFill>
                <a:latin typeface="Calibri" panose="020F0502020204030204"/>
                <a:ea typeface="+mn-ea"/>
              </a:rPr>
              <a:pPr eaLnBrk="1" fontAlgn="auto" hangingPunct="1">
                <a:spcBef>
                  <a:spcPts val="0"/>
                </a:spcBef>
                <a:spcAft>
                  <a:spcPts val="0"/>
                </a:spcAft>
              </a:pPr>
              <a:t>‹#›</a:t>
            </a:fld>
            <a:endParaRPr lang="en-GB">
              <a:solidFill>
                <a:prstClr val="black">
                  <a:tint val="75000"/>
                </a:prstClr>
              </a:solidFill>
              <a:latin typeface="Calibri" panose="020F0502020204030204"/>
              <a:ea typeface="+mn-ea"/>
            </a:endParaRPr>
          </a:p>
        </p:txBody>
      </p:sp>
      <p:sp>
        <p:nvSpPr>
          <p:cNvPr id="7" name="Rectangle 6"/>
          <p:cNvSpPr/>
          <p:nvPr userDrawn="1"/>
        </p:nvSpPr>
        <p:spPr>
          <a:xfrm>
            <a:off x="0" y="6138000"/>
            <a:ext cx="9144000" cy="720000"/>
          </a:xfrm>
          <a:prstGeom prst="rect">
            <a:avLst/>
          </a:prstGeom>
          <a:solidFill>
            <a:srgbClr val="0A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5018" y="6264000"/>
            <a:ext cx="1462017" cy="468000"/>
          </a:xfrm>
          <a:prstGeom prst="rect">
            <a:avLst/>
          </a:prstGeom>
        </p:spPr>
      </p:pic>
      <p:sp>
        <p:nvSpPr>
          <p:cNvPr id="9" name="Text Placeholder 12"/>
          <p:cNvSpPr txBox="1">
            <a:spLocks/>
          </p:cNvSpPr>
          <p:nvPr userDrawn="1"/>
        </p:nvSpPr>
        <p:spPr>
          <a:xfrm>
            <a:off x="2123728" y="6237312"/>
            <a:ext cx="6391622" cy="504056"/>
          </a:xfrm>
          <a:prstGeom prst="rect">
            <a:avLst/>
          </a:prstGeom>
        </p:spPr>
        <p:txBody>
          <a:bodyPr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Rockwell" panose="02060603020205020403" pitchFamily="18"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solidFill>
                  <a:prstClr val="white"/>
                </a:solidFill>
              </a:rPr>
              <a:t>© MEI 2016</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872" y="274638"/>
            <a:ext cx="720080" cy="720080"/>
          </a:xfrm>
          <a:prstGeom prst="rect">
            <a:avLst/>
          </a:prstGeom>
        </p:spPr>
      </p:pic>
    </p:spTree>
    <p:extLst>
      <p:ext uri="{BB962C8B-B14F-4D97-AF65-F5344CB8AC3E}">
        <p14:creationId xmlns:p14="http://schemas.microsoft.com/office/powerpoint/2010/main" val="3891303696"/>
      </p:ext>
    </p:extLst>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l" defTabSz="914400" rtl="0" eaLnBrk="1" latinLnBrk="0" hangingPunct="1">
        <a:lnSpc>
          <a:spcPct val="90000"/>
        </a:lnSpc>
        <a:spcBef>
          <a:spcPct val="0"/>
        </a:spcBef>
        <a:buNone/>
        <a:defRPr sz="4400" kern="1200">
          <a:solidFill>
            <a:srgbClr val="00B0F0"/>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677D623-8474-4E37-A2B0-F9093DDF382C}" type="datetimeFigureOut">
              <a:rPr lang="en-GB" smtClean="0">
                <a:solidFill>
                  <a:prstClr val="black">
                    <a:tint val="75000"/>
                  </a:prstClr>
                </a:solidFill>
                <a:latin typeface="Calibri" panose="020F0502020204030204"/>
                <a:ea typeface="+mn-ea"/>
              </a:rPr>
              <a:pPr eaLnBrk="1" fontAlgn="auto" hangingPunct="1">
                <a:spcBef>
                  <a:spcPts val="0"/>
                </a:spcBef>
                <a:spcAft>
                  <a:spcPts val="0"/>
                </a:spcAft>
              </a:pPr>
              <a:t>08/11/2018</a:t>
            </a:fld>
            <a:endParaRPr lang="en-GB">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437435-EEC8-40EE-A96F-B8E62C6D254C}" type="slidenum">
              <a:rPr lang="en-GB" smtClean="0">
                <a:solidFill>
                  <a:prstClr val="black">
                    <a:tint val="75000"/>
                  </a:prstClr>
                </a:solidFill>
                <a:latin typeface="Calibri" panose="020F0502020204030204"/>
                <a:ea typeface="+mn-ea"/>
              </a:rPr>
              <a:pPr eaLnBrk="1" fontAlgn="auto" hangingPunct="1">
                <a:spcBef>
                  <a:spcPts val="0"/>
                </a:spcBef>
                <a:spcAft>
                  <a:spcPts val="0"/>
                </a:spcAft>
              </a:pPr>
              <a:t>‹#›</a:t>
            </a:fld>
            <a:endParaRPr lang="en-GB">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47953830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6" r:id="rId12"/>
    <p:sldLayoutId id="2147483773" r:id="rId13"/>
    <p:sldLayoutId id="2147483774" r:id="rId14"/>
    <p:sldLayoutId id="2147483776" r:id="rId15"/>
    <p:sldLayoutId id="2147483726" r:id="rId16"/>
    <p:sldLayoutId id="2147483733" r:id="rId17"/>
    <p:sldLayoutId id="2147483722" r:id="rId18"/>
    <p:sldLayoutId id="2147483723" r:id="rId19"/>
    <p:sldLayoutId id="2147483725" r:id="rId20"/>
    <p:sldLayoutId id="2147483728" r:id="rId21"/>
    <p:sldLayoutId id="2147483741" r:id="rId22"/>
    <p:sldLayoutId id="2147483742"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Stat%20CPD%20Summer%202018/AQA%20LDS%202018/AQA-AS-A-MATHS-LDS-2019-2020%20Carol%20edited.xls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12976"/>
            <a:ext cx="7772400" cy="769441"/>
          </a:xfrm>
          <a:prstGeom prst="rect">
            <a:avLst/>
          </a:prstGeom>
        </p:spPr>
        <p:txBody>
          <a:bodyPr/>
          <a:lstStyle/>
          <a:p>
            <a:r>
              <a:rPr lang="en-GB" dirty="0"/>
              <a:t>An Y2 A Level Lesson</a:t>
            </a:r>
          </a:p>
        </p:txBody>
      </p:sp>
      <p:sp>
        <p:nvSpPr>
          <p:cNvPr id="3" name="Text Placeholder 2"/>
          <p:cNvSpPr>
            <a:spLocks noGrp="1"/>
          </p:cNvSpPr>
          <p:nvPr>
            <p:ph type="body" idx="1"/>
          </p:nvPr>
        </p:nvSpPr>
        <p:spPr>
          <a:xfrm>
            <a:off x="683568" y="3933056"/>
            <a:ext cx="7772400" cy="1500187"/>
          </a:xfrm>
        </p:spPr>
        <p:txBody>
          <a:bodyPr anchor="t"/>
          <a:lstStyle/>
          <a:p>
            <a:r>
              <a:rPr lang="en-GB" dirty="0"/>
              <a:t>Using the LDS to teach content on the Normal distribution, including Normal Approximation to Binomial and Hypothesis Testing</a:t>
            </a:r>
          </a:p>
        </p:txBody>
      </p:sp>
    </p:spTree>
    <p:extLst>
      <p:ext uri="{BB962C8B-B14F-4D97-AF65-F5344CB8AC3E}">
        <p14:creationId xmlns:p14="http://schemas.microsoft.com/office/powerpoint/2010/main" val="343874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0725224-22B1-4850-BD7A-8D497B4568D7}"/>
              </a:ext>
            </a:extLst>
          </p:cNvPr>
          <p:cNvPicPr>
            <a:picLocks noGrp="1" noChangeAspect="1"/>
          </p:cNvPicPr>
          <p:nvPr>
            <p:ph idx="4294967295"/>
          </p:nvPr>
        </p:nvPicPr>
        <p:blipFill>
          <a:blip r:embed="rId2"/>
          <a:stretch>
            <a:fillRect/>
          </a:stretch>
        </p:blipFill>
        <p:spPr>
          <a:xfrm>
            <a:off x="0" y="1776413"/>
            <a:ext cx="8229600" cy="4346575"/>
          </a:xfrm>
          <a:prstGeom prst="rect">
            <a:avLst/>
          </a:prstGeom>
        </p:spPr>
      </p:pic>
    </p:spTree>
    <p:extLst>
      <p:ext uri="{BB962C8B-B14F-4D97-AF65-F5344CB8AC3E}">
        <p14:creationId xmlns:p14="http://schemas.microsoft.com/office/powerpoint/2010/main" val="44754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D4B81-26B1-4BFA-B967-C87712F1143D}"/>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D5E25EC-5581-4275-A7FA-A2259AB0C5E0}"/>
                  </a:ext>
                </a:extLst>
              </p:cNvPr>
              <p:cNvSpPr>
                <a:spLocks noGrp="1"/>
              </p:cNvSpPr>
              <p:nvPr>
                <p:ph idx="1"/>
              </p:nvPr>
            </p:nvSpPr>
            <p:spPr/>
            <p:txBody>
              <a:bodyPr>
                <a:normAutofit fontScale="92500" lnSpcReduction="20000"/>
              </a:bodyPr>
              <a:lstStyle/>
              <a:p>
                <a:pPr marL="0" indent="0">
                  <a:buNone/>
                </a:pPr>
                <a:r>
                  <a:rPr lang="en-GB" dirty="0"/>
                  <a:t>The parameters for the Normal distribution are </a:t>
                </a:r>
              </a:p>
              <a:p>
                <a:endParaRPr lang="en-GB" dirty="0"/>
              </a:p>
              <a:p>
                <a:r>
                  <a:rPr lang="en-GB" dirty="0"/>
                  <a:t>If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B</m:t>
                    </m:r>
                    <m:r>
                      <a:rPr lang="en-GB" sz="3200" b="0" i="1" smtClean="0">
                        <a:latin typeface="Cambria Math"/>
                      </a:rPr>
                      <m:t>(</m:t>
                    </m:r>
                    <m:r>
                      <a:rPr lang="en-GB" sz="3200" b="0" i="1" smtClean="0">
                        <a:latin typeface="Cambria Math"/>
                      </a:rPr>
                      <m:t>𝑛</m:t>
                    </m:r>
                    <m:r>
                      <a:rPr lang="en-GB" sz="3200" b="0" i="1" smtClean="0">
                        <a:latin typeface="Cambria Math"/>
                      </a:rPr>
                      <m:t>,</m:t>
                    </m:r>
                    <m:r>
                      <a:rPr lang="en-GB" sz="3200" b="0" i="1" smtClean="0">
                        <a:latin typeface="Cambria Math"/>
                      </a:rPr>
                      <m:t>𝑝</m:t>
                    </m:r>
                    <m:r>
                      <a:rPr lang="en-GB" sz="3200" b="0" i="1" smtClean="0">
                        <a:latin typeface="Cambria Math"/>
                      </a:rPr>
                      <m:t>)</m:t>
                    </m:r>
                  </m:oMath>
                </a14:m>
                <a:r>
                  <a:rPr lang="en-GB" sz="3200" dirty="0"/>
                  <a:t> </a:t>
                </a:r>
              </a:p>
              <a:p>
                <a:pPr marL="0" indent="0">
                  <a:buNone/>
                </a:pPr>
                <a:r>
                  <a:rPr lang="en-GB" dirty="0"/>
                  <a:t> </a:t>
                </a:r>
              </a:p>
              <a:p>
                <a:r>
                  <a:rPr lang="en-GB" dirty="0"/>
                  <a:t>Mean </a:t>
                </a:r>
                <a14:m>
                  <m:oMath xmlns:m="http://schemas.openxmlformats.org/officeDocument/2006/math">
                    <m:r>
                      <a:rPr lang="en-GB" sz="3200" i="1" smtClean="0">
                        <a:latin typeface="Cambria Math"/>
                        <a:ea typeface="Cambria Math"/>
                      </a:rPr>
                      <m:t>𝜇</m:t>
                    </m:r>
                    <m:r>
                      <a:rPr lang="en-GB" sz="3200" b="0" i="1" smtClean="0">
                        <a:latin typeface="Cambria Math"/>
                        <a:ea typeface="Cambria Math"/>
                      </a:rPr>
                      <m:t>=</m:t>
                    </m:r>
                    <m:r>
                      <a:rPr lang="en-GB" sz="3200" b="0" i="1" smtClean="0">
                        <a:latin typeface="Cambria Math"/>
                        <a:ea typeface="Cambria Math"/>
                      </a:rPr>
                      <m:t>𝑛𝑝</m:t>
                    </m:r>
                  </m:oMath>
                </a14:m>
                <a:r>
                  <a:rPr lang="en-GB" sz="3200" dirty="0"/>
                  <a:t> </a:t>
                </a:r>
              </a:p>
              <a:p>
                <a:endParaRPr lang="en-GB" dirty="0"/>
              </a:p>
              <a:p>
                <a:r>
                  <a:rPr lang="en-GB" dirty="0"/>
                  <a:t>Variance </a:t>
                </a:r>
                <a14:m>
                  <m:oMath xmlns:m="http://schemas.openxmlformats.org/officeDocument/2006/math">
                    <m:sSup>
                      <m:sSupPr>
                        <m:ctrlPr>
                          <a:rPr lang="en-GB" sz="3200" i="1" smtClean="0">
                            <a:latin typeface="Cambria Math"/>
                            <a:ea typeface="Cambria Math"/>
                          </a:rPr>
                        </m:ctrlPr>
                      </m:sSupPr>
                      <m:e>
                        <m:r>
                          <a:rPr lang="en-GB" sz="3200" i="1">
                            <a:latin typeface="Cambria Math"/>
                            <a:ea typeface="Cambria Math"/>
                          </a:rPr>
                          <m:t>𝜎</m:t>
                        </m:r>
                      </m:e>
                      <m:sup>
                        <m:r>
                          <a:rPr lang="en-GB" sz="3200" b="0" i="1" smtClean="0">
                            <a:latin typeface="Cambria Math"/>
                            <a:ea typeface="Cambria Math"/>
                          </a:rPr>
                          <m:t>2</m:t>
                        </m:r>
                      </m:sup>
                    </m:sSup>
                    <m:r>
                      <a:rPr lang="en-GB" sz="3200" b="0" i="1" smtClean="0">
                        <a:latin typeface="Cambria Math"/>
                        <a:ea typeface="Cambria Math"/>
                      </a:rPr>
                      <m:t>=</m:t>
                    </m:r>
                    <m:r>
                      <a:rPr lang="en-GB" sz="3200" b="0" i="1" smtClean="0">
                        <a:latin typeface="Cambria Math"/>
                        <a:ea typeface="Cambria Math"/>
                      </a:rPr>
                      <m:t>𝑛𝑝</m:t>
                    </m:r>
                    <m:d>
                      <m:dPr>
                        <m:ctrlPr>
                          <a:rPr lang="en-GB" sz="3200" b="0" i="1" smtClean="0">
                            <a:latin typeface="Cambria Math"/>
                            <a:ea typeface="Cambria Math"/>
                          </a:rPr>
                        </m:ctrlPr>
                      </m:dPr>
                      <m:e>
                        <m:r>
                          <a:rPr lang="en-GB" sz="3200" b="0" i="1" smtClean="0">
                            <a:latin typeface="Cambria Math"/>
                            <a:ea typeface="Cambria Math"/>
                          </a:rPr>
                          <m:t>1−</m:t>
                        </m:r>
                        <m:r>
                          <a:rPr lang="en-GB" sz="3200" b="0" i="1" smtClean="0">
                            <a:latin typeface="Cambria Math"/>
                            <a:ea typeface="Cambria Math"/>
                          </a:rPr>
                          <m:t>𝑝</m:t>
                        </m:r>
                      </m:e>
                    </m:d>
                    <m:r>
                      <a:rPr lang="en-GB" sz="3200" b="0" i="1" smtClean="0">
                        <a:latin typeface="Cambria Math"/>
                        <a:ea typeface="Cambria Math"/>
                      </a:rPr>
                      <m:t>=</m:t>
                    </m:r>
                    <m:r>
                      <a:rPr lang="en-GB" sz="3200" b="0" i="1" smtClean="0">
                        <a:latin typeface="Cambria Math"/>
                        <a:ea typeface="Cambria Math"/>
                      </a:rPr>
                      <m:t>𝑛𝑝𝑞</m:t>
                    </m:r>
                  </m:oMath>
                </a14:m>
                <a:r>
                  <a:rPr lang="en-GB" sz="3200" dirty="0"/>
                  <a:t>   </a:t>
                </a:r>
              </a:p>
              <a:p>
                <a:endParaRPr lang="en-GB" dirty="0"/>
              </a:p>
              <a:p>
                <a:r>
                  <a:rPr lang="en-GB" dirty="0"/>
                  <a:t>So it can approximated by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N</m:t>
                    </m:r>
                    <m:r>
                      <a:rPr lang="en-GB" sz="3200" b="0" i="1" smtClean="0">
                        <a:latin typeface="Cambria Math"/>
                      </a:rPr>
                      <m:t>(</m:t>
                    </m:r>
                    <m:r>
                      <a:rPr lang="en-GB" sz="3200" b="0" i="1" smtClean="0">
                        <a:latin typeface="Cambria Math"/>
                      </a:rPr>
                      <m:t>𝑛𝑝</m:t>
                    </m:r>
                    <m:r>
                      <a:rPr lang="en-GB" sz="3200" b="0" i="1" smtClean="0">
                        <a:latin typeface="Cambria Math"/>
                      </a:rPr>
                      <m:t>,</m:t>
                    </m:r>
                    <m:r>
                      <a:rPr lang="en-GB" sz="3200" b="0" i="1" smtClean="0">
                        <a:latin typeface="Cambria Math"/>
                      </a:rPr>
                      <m:t>𝑛𝑝𝑞</m:t>
                    </m:r>
                    <m:r>
                      <a:rPr lang="en-GB" sz="3200" b="0" i="1" smtClean="0">
                        <a:latin typeface="Cambria Math"/>
                      </a:rPr>
                      <m:t>)</m:t>
                    </m:r>
                  </m:oMath>
                </a14:m>
                <a:r>
                  <a:rPr lang="en-GB" sz="3200" dirty="0"/>
                  <a:t> </a:t>
                </a:r>
              </a:p>
              <a:p>
                <a:endParaRPr lang="en-GB" dirty="0"/>
              </a:p>
            </p:txBody>
          </p:sp>
        </mc:Choice>
        <mc:Fallback xmlns="">
          <p:sp>
            <p:nvSpPr>
              <p:cNvPr id="3" name="Content Placeholder 2">
                <a:extLst>
                  <a:ext uri="{FF2B5EF4-FFF2-40B4-BE49-F238E27FC236}">
                    <a16:creationId xmlns:a16="http://schemas.microsoft.com/office/drawing/2014/main" xmlns="" id="{4D5E25EC-5581-4275-A7FA-A2259AB0C5E0}"/>
                  </a:ext>
                </a:extLst>
              </p:cNvPr>
              <p:cNvSpPr>
                <a:spLocks noGrp="1" noRot="1" noChangeAspect="1" noMove="1" noResize="1" noEditPoints="1" noAdjustHandles="1" noChangeArrowheads="1" noChangeShapeType="1" noTextEdit="1"/>
              </p:cNvSpPr>
              <p:nvPr>
                <p:ph idx="1"/>
              </p:nvPr>
            </p:nvSpPr>
            <p:spPr>
              <a:blipFill rotWithShape="1">
                <a:blip r:embed="rId2"/>
                <a:stretch>
                  <a:fillRect l="-1481" t="-1401" b="-16387"/>
                </a:stretch>
              </a:blipFill>
            </p:spPr>
            <p:txBody>
              <a:bodyPr/>
              <a:lstStyle/>
              <a:p>
                <a:r>
                  <a:rPr lang="en-GB">
                    <a:noFill/>
                  </a:rPr>
                  <a:t> </a:t>
                </a:r>
              </a:p>
            </p:txBody>
          </p:sp>
        </mc:Fallback>
      </mc:AlternateContent>
    </p:spTree>
    <p:extLst>
      <p:ext uri="{BB962C8B-B14F-4D97-AF65-F5344CB8AC3E}">
        <p14:creationId xmlns:p14="http://schemas.microsoft.com/office/powerpoint/2010/main" val="10658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B2519-FAD1-4C34-9FFF-A3B7102AC04A}"/>
              </a:ext>
            </a:extLst>
          </p:cNvPr>
          <p:cNvSpPr>
            <a:spLocks noGrp="1"/>
          </p:cNvSpPr>
          <p:nvPr>
            <p:ph type="title"/>
          </p:nvPr>
        </p:nvSpPr>
        <p:spPr>
          <a:xfrm>
            <a:off x="457200" y="975868"/>
            <a:ext cx="8229600" cy="707886"/>
          </a:xfrm>
        </p:spPr>
        <p:txBody>
          <a:bodyPr/>
          <a:lstStyle/>
          <a:p>
            <a:r>
              <a:rPr lang="en-GB" sz="4000" dirty="0"/>
              <a:t>Normal approximation to Binomial</a:t>
            </a:r>
          </a:p>
        </p:txBody>
      </p:sp>
      <p:sp>
        <p:nvSpPr>
          <p:cNvPr id="3" name="Content Placeholder 2">
            <a:extLst>
              <a:ext uri="{FF2B5EF4-FFF2-40B4-BE49-F238E27FC236}">
                <a16:creationId xmlns:a16="http://schemas.microsoft.com/office/drawing/2014/main" xmlns="" id="{105477F3-23B0-4826-8279-E53067A3C144}"/>
              </a:ext>
            </a:extLst>
          </p:cNvPr>
          <p:cNvSpPr>
            <a:spLocks noGrp="1"/>
          </p:cNvSpPr>
          <p:nvPr>
            <p:ph idx="1"/>
          </p:nvPr>
        </p:nvSpPr>
        <p:spPr/>
        <p:txBody>
          <a:bodyPr>
            <a:normAutofit fontScale="92500" lnSpcReduction="10000"/>
          </a:bodyPr>
          <a:lstStyle/>
          <a:p>
            <a:endParaRPr lang="en-GB" dirty="0"/>
          </a:p>
          <a:p>
            <a:r>
              <a:rPr lang="en-GB" dirty="0"/>
              <a:t>Let’s see how this works!</a:t>
            </a:r>
          </a:p>
          <a:p>
            <a:endParaRPr lang="en-GB" dirty="0"/>
          </a:p>
          <a:p>
            <a:r>
              <a:rPr lang="en-GB" dirty="0"/>
              <a:t>In 2002, in the regions covered by the data set, 31% of the cars were Ford cars.</a:t>
            </a:r>
          </a:p>
          <a:p>
            <a:endParaRPr lang="en-GB" dirty="0"/>
          </a:p>
          <a:p>
            <a:r>
              <a:rPr lang="en-GB" dirty="0"/>
              <a:t>I believe that Ford cars would be less popular in 2016, so I took a sample of 120 from the 2016 data. In my sample, 33 were Ford cars.</a:t>
            </a:r>
          </a:p>
        </p:txBody>
      </p:sp>
    </p:spTree>
    <p:extLst>
      <p:ext uri="{BB962C8B-B14F-4D97-AF65-F5344CB8AC3E}">
        <p14:creationId xmlns:p14="http://schemas.microsoft.com/office/powerpoint/2010/main" val="109515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EAB41-F4CF-4E23-B4B5-08B6AACD163E}"/>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A549207-19E2-4401-BB31-4076F08E4C70}"/>
                  </a:ext>
                </a:extLst>
              </p:cNvPr>
              <p:cNvSpPr>
                <a:spLocks noGrp="1"/>
              </p:cNvSpPr>
              <p:nvPr>
                <p:ph idx="1"/>
              </p:nvPr>
            </p:nvSpPr>
            <p:spPr>
              <a:xfrm>
                <a:off x="457200" y="1844824"/>
                <a:ext cx="8229600" cy="4353347"/>
              </a:xfrm>
            </p:spPr>
            <p:txBody>
              <a:bodyPr>
                <a:normAutofit fontScale="92500" lnSpcReduction="20000"/>
              </a:bodyPr>
              <a:lstStyle/>
              <a:p>
                <a:r>
                  <a:rPr lang="en-GB" dirty="0"/>
                  <a:t>In 2002, in the regions covered by the data set, 31% of the cars were Ford cars.</a:t>
                </a:r>
              </a:p>
              <a:p>
                <a:r>
                  <a:rPr lang="en-GB" dirty="0"/>
                  <a:t>If the proportion of Ford cars in the population has not changed, my distribution should be:</a:t>
                </a:r>
              </a:p>
              <a:p>
                <a:endParaRPr lang="en-GB" dirty="0"/>
              </a:p>
              <a:p>
                <a:pPr marL="0" indent="0">
                  <a:buNone/>
                </a:pPr>
                <a14:m>
                  <m:oMathPara xmlns:m="http://schemas.openxmlformats.org/officeDocument/2006/math">
                    <m:oMathParaPr>
                      <m:jc m:val="centerGroup"/>
                    </m:oMathParaPr>
                    <m:oMath xmlns:m="http://schemas.openxmlformats.org/officeDocument/2006/math">
                      <m:r>
                        <a:rPr lang="en-GB" sz="4400" b="0" i="1" smtClean="0">
                          <a:latin typeface="Cambria Math"/>
                        </a:rPr>
                        <m:t>𝑋</m:t>
                      </m:r>
                      <m:r>
                        <a:rPr lang="en-GB" sz="4400" b="0" i="1" smtClean="0">
                          <a:latin typeface="Cambria Math"/>
                        </a:rPr>
                        <m:t>~</m:t>
                      </m:r>
                      <m:r>
                        <m:rPr>
                          <m:sty m:val="p"/>
                        </m:rPr>
                        <a:rPr lang="en-GB" sz="4400" b="0" i="0" smtClean="0">
                          <a:latin typeface="Cambria Math"/>
                        </a:rPr>
                        <m:t>B</m:t>
                      </m:r>
                      <m:r>
                        <a:rPr lang="en-GB" sz="4400" b="0" i="1" smtClean="0">
                          <a:latin typeface="Cambria Math"/>
                        </a:rPr>
                        <m:t>(120,0.31)</m:t>
                      </m:r>
                    </m:oMath>
                  </m:oMathPara>
                </a14:m>
                <a:endParaRPr lang="en-GB" sz="4400" dirty="0"/>
              </a:p>
              <a:p>
                <a:endParaRPr lang="en-GB" dirty="0"/>
              </a:p>
              <a:p>
                <a:endParaRPr lang="en-GB" dirty="0"/>
              </a:p>
              <a:p>
                <a:r>
                  <a:rPr lang="en-GB" dirty="0"/>
                  <a:t>Lets look at this on </a:t>
                </a:r>
                <a:r>
                  <a:rPr lang="en-GB" dirty="0" err="1"/>
                  <a:t>geogebra</a:t>
                </a:r>
                <a:endParaRPr lang="en-GB" dirty="0"/>
              </a:p>
            </p:txBody>
          </p:sp>
        </mc:Choice>
        <mc:Fallback xmlns="">
          <p:sp>
            <p:nvSpPr>
              <p:cNvPr id="3" name="Content Placeholder 2">
                <a:extLst>
                  <a:ext uri="{FF2B5EF4-FFF2-40B4-BE49-F238E27FC236}">
                    <a16:creationId xmlns:a16="http://schemas.microsoft.com/office/drawing/2014/main" id="{9A549207-19E2-4401-BB31-4076F08E4C70}"/>
                  </a:ext>
                </a:extLst>
              </p:cNvPr>
              <p:cNvSpPr>
                <a:spLocks noGrp="1" noRot="1" noChangeAspect="1" noMove="1" noResize="1" noEditPoints="1" noAdjustHandles="1" noChangeArrowheads="1" noChangeShapeType="1" noTextEdit="1"/>
              </p:cNvSpPr>
              <p:nvPr>
                <p:ph idx="1"/>
              </p:nvPr>
            </p:nvSpPr>
            <p:spPr>
              <a:xfrm>
                <a:off x="457200" y="1844824"/>
                <a:ext cx="8229600" cy="4353347"/>
              </a:xfrm>
              <a:blipFill>
                <a:blip r:embed="rId3"/>
                <a:stretch>
                  <a:fillRect l="-1259" t="-1541" r="-667" b="-9664"/>
                </a:stretch>
              </a:blipFill>
            </p:spPr>
            <p:txBody>
              <a:bodyPr/>
              <a:lstStyle/>
              <a:p>
                <a:r>
                  <a:rPr lang="en-GB">
                    <a:noFill/>
                  </a:rPr>
                  <a:t> </a:t>
                </a:r>
              </a:p>
            </p:txBody>
          </p:sp>
        </mc:Fallback>
      </mc:AlternateContent>
    </p:spTree>
    <p:extLst>
      <p:ext uri="{BB962C8B-B14F-4D97-AF65-F5344CB8AC3E}">
        <p14:creationId xmlns:p14="http://schemas.microsoft.com/office/powerpoint/2010/main" val="3251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FE642-E5C1-4B3F-8845-6FF85150BDA0}"/>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F182310-5CE5-4A37-BF6F-E4DA8AB7FBD7}"/>
                  </a:ext>
                </a:extLst>
              </p:cNvPr>
              <p:cNvSpPr>
                <a:spLocks noGrp="1"/>
              </p:cNvSpPr>
              <p:nvPr>
                <p:ph idx="1"/>
              </p:nvPr>
            </p:nvSpPr>
            <p:spPr/>
            <p:txBody>
              <a:bodyPr/>
              <a:lstStyle/>
              <a:p>
                <a:r>
                  <a:rPr lang="en-GB" dirty="0"/>
                  <a:t>So, if </a:t>
                </a:r>
                <a14:m>
                  <m:oMath xmlns:m="http://schemas.openxmlformats.org/officeDocument/2006/math">
                    <m:r>
                      <a:rPr lang="en-GB" b="0" i="1" smtClean="0">
                        <a:latin typeface="Cambria Math"/>
                      </a:rPr>
                      <m:t>𝑋</m:t>
                    </m:r>
                    <m:r>
                      <a:rPr lang="en-GB" b="0" i="1" smtClean="0">
                        <a:latin typeface="Cambria Math"/>
                      </a:rPr>
                      <m:t>~</m:t>
                    </m:r>
                    <m:r>
                      <m:rPr>
                        <m:sty m:val="p"/>
                      </m:rPr>
                      <a:rPr lang="en-GB" b="0" i="0" smtClean="0">
                        <a:latin typeface="Cambria Math"/>
                      </a:rPr>
                      <m:t>B</m:t>
                    </m:r>
                    <m:r>
                      <a:rPr lang="en-GB" b="0" i="1" smtClean="0">
                        <a:latin typeface="Cambria Math"/>
                      </a:rPr>
                      <m:t>(120,0.31)</m:t>
                    </m:r>
                  </m:oMath>
                </a14:m>
                <a:endParaRPr lang="en-GB" dirty="0"/>
              </a:p>
              <a:p>
                <a:pPr marL="0" indent="0">
                  <a:buNone/>
                </a:pPr>
                <a:endParaRPr lang="en-GB" dirty="0"/>
              </a:p>
              <a:p>
                <a:r>
                  <a:rPr lang="en-GB" dirty="0"/>
                  <a:t>Where </a:t>
                </a:r>
                <a14:m>
                  <m:oMath xmlns:m="http://schemas.openxmlformats.org/officeDocument/2006/math">
                    <m:r>
                      <a:rPr lang="en-GB" b="0" i="1" smtClean="0">
                        <a:latin typeface="Cambria Math"/>
                      </a:rPr>
                      <m:t>𝑛</m:t>
                    </m:r>
                    <m:r>
                      <a:rPr lang="en-GB" b="0" i="1" smtClean="0">
                        <a:latin typeface="Cambria Math"/>
                      </a:rPr>
                      <m:t>=120</m:t>
                    </m:r>
                  </m:oMath>
                </a14:m>
                <a:r>
                  <a:rPr lang="en-GB" dirty="0"/>
                  <a:t> and </a:t>
                </a:r>
                <a14:m>
                  <m:oMath xmlns:m="http://schemas.openxmlformats.org/officeDocument/2006/math">
                    <m:r>
                      <a:rPr lang="en-GB" b="0" i="1" smtClean="0">
                        <a:latin typeface="Cambria Math"/>
                      </a:rPr>
                      <m:t>𝑝</m:t>
                    </m:r>
                    <m:r>
                      <a:rPr lang="en-GB" b="0" i="1" smtClean="0">
                        <a:latin typeface="Cambria Math" panose="02040503050406030204" pitchFamily="18" charset="0"/>
                      </a:rPr>
                      <m:t>=</m:t>
                    </m:r>
                    <m:r>
                      <a:rPr lang="en-GB" b="0" i="1" smtClean="0">
                        <a:latin typeface="Cambria Math"/>
                      </a:rPr>
                      <m:t>0.31</m:t>
                    </m:r>
                  </m:oMath>
                </a14:m>
                <a:endParaRPr lang="en-GB" dirty="0"/>
              </a:p>
              <a:p>
                <a:endParaRPr lang="en-GB" dirty="0"/>
              </a:p>
              <a:p>
                <a:r>
                  <a:rPr lang="en-GB" dirty="0"/>
                  <a:t>We can approximate it by </a:t>
                </a:r>
                <a14:m>
                  <m:oMath xmlns:m="http://schemas.openxmlformats.org/officeDocument/2006/math">
                    <m:r>
                      <a:rPr lang="en-GB" b="0" i="1" smtClean="0">
                        <a:latin typeface="Cambria Math"/>
                      </a:rPr>
                      <m:t>𝑋</m:t>
                    </m:r>
                    <m:r>
                      <a:rPr lang="en-GB" b="0" i="1" smtClean="0">
                        <a:latin typeface="Cambria Math"/>
                      </a:rPr>
                      <m:t>~</m:t>
                    </m:r>
                    <m:r>
                      <m:rPr>
                        <m:sty m:val="p"/>
                      </m:rPr>
                      <a:rPr lang="en-GB" b="0" i="0" smtClean="0">
                        <a:latin typeface="Cambria Math"/>
                      </a:rPr>
                      <m:t>N</m:t>
                    </m:r>
                    <m:r>
                      <a:rPr lang="en-GB" b="0" i="1" smtClean="0">
                        <a:latin typeface="Cambria Math"/>
                      </a:rPr>
                      <m:t>(</m:t>
                    </m:r>
                    <m:r>
                      <a:rPr lang="en-GB" b="0" i="1" smtClean="0">
                        <a:latin typeface="Cambria Math"/>
                      </a:rPr>
                      <m:t>𝑛𝑝</m:t>
                    </m:r>
                    <m:r>
                      <a:rPr lang="en-GB" b="0" i="1" smtClean="0">
                        <a:latin typeface="Cambria Math"/>
                      </a:rPr>
                      <m:t>,</m:t>
                    </m:r>
                    <m:r>
                      <a:rPr lang="en-GB" b="0" i="1" smtClean="0">
                        <a:latin typeface="Cambria Math"/>
                      </a:rPr>
                      <m:t>𝑛𝑝𝑞</m:t>
                    </m:r>
                    <m:r>
                      <a:rPr lang="en-GB" b="0" i="1" smtClean="0">
                        <a:latin typeface="Cambria Math"/>
                      </a:rPr>
                      <m:t>)</m:t>
                    </m:r>
                  </m:oMath>
                </a14:m>
                <a:endParaRPr lang="en-GB" dirty="0"/>
              </a:p>
              <a:p>
                <a:endParaRPr lang="en-GB" dirty="0"/>
              </a:p>
              <a:p>
                <a:r>
                  <a:rPr lang="en-GB" dirty="0"/>
                  <a:t>So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N</m:t>
                    </m:r>
                    <m:r>
                      <a:rPr lang="en-GB" sz="3200" b="0" i="1" smtClean="0">
                        <a:latin typeface="Cambria Math"/>
                      </a:rPr>
                      <m:t>(37.2, 25.67)</m:t>
                    </m:r>
                  </m:oMath>
                </a14:m>
                <a:r>
                  <a:rPr lang="en-GB" sz="3200" dirty="0"/>
                  <a:t> </a:t>
                </a:r>
                <a:r>
                  <a:rPr lang="en-GB" dirty="0"/>
                  <a:t>is our approximation.   </a:t>
                </a:r>
              </a:p>
              <a:p>
                <a:endParaRPr lang="en-GB" dirty="0"/>
              </a:p>
            </p:txBody>
          </p:sp>
        </mc:Choice>
        <mc:Fallback xmlns="">
          <p:sp>
            <p:nvSpPr>
              <p:cNvPr id="3" name="Content Placeholder 2">
                <a:extLst>
                  <a:ext uri="{FF2B5EF4-FFF2-40B4-BE49-F238E27FC236}">
                    <a16:creationId xmlns:a16="http://schemas.microsoft.com/office/drawing/2014/main" id="{4F182310-5CE5-4A37-BF6F-E4DA8AB7FBD7}"/>
                  </a:ext>
                </a:extLst>
              </p:cNvPr>
              <p:cNvSpPr>
                <a:spLocks noGrp="1" noRot="1" noChangeAspect="1" noMove="1" noResize="1" noEditPoints="1" noAdjustHandles="1" noChangeArrowheads="1" noChangeShapeType="1" noTextEdit="1"/>
              </p:cNvSpPr>
              <p:nvPr>
                <p:ph idx="1"/>
              </p:nvPr>
            </p:nvSpPr>
            <p:spPr>
              <a:blipFill>
                <a:blip r:embed="rId2"/>
                <a:stretch>
                  <a:fillRect l="-1259" t="-1541"/>
                </a:stretch>
              </a:blipFill>
            </p:spPr>
            <p:txBody>
              <a:bodyPr/>
              <a:lstStyle/>
              <a:p>
                <a:r>
                  <a:rPr lang="en-GB">
                    <a:noFill/>
                  </a:rPr>
                  <a:t> </a:t>
                </a:r>
              </a:p>
            </p:txBody>
          </p:sp>
        </mc:Fallback>
      </mc:AlternateContent>
    </p:spTree>
    <p:extLst>
      <p:ext uri="{BB962C8B-B14F-4D97-AF65-F5344CB8AC3E}">
        <p14:creationId xmlns:p14="http://schemas.microsoft.com/office/powerpoint/2010/main" val="33549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B2519-FAD1-4C34-9FFF-A3B7102AC04A}"/>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05477F3-23B0-4826-8279-E53067A3C144}"/>
                  </a:ext>
                </a:extLst>
              </p:cNvPr>
              <p:cNvSpPr>
                <a:spLocks noGrp="1"/>
              </p:cNvSpPr>
              <p:nvPr>
                <p:ph idx="1"/>
              </p:nvPr>
            </p:nvSpPr>
            <p:spPr/>
            <p:txBody>
              <a:bodyPr>
                <a:normAutofit fontScale="92500" lnSpcReduction="10000"/>
              </a:bodyPr>
              <a:lstStyle/>
              <a:p>
                <a:r>
                  <a:rPr lang="en-GB" dirty="0"/>
                  <a:t>Remember,</a:t>
                </a:r>
              </a:p>
              <a:p>
                <a:r>
                  <a:rPr lang="en-GB" dirty="0"/>
                  <a:t>I believe that Ford cars would be less popular in 2016, so I took a sample of 120 from the 2016 data. In my sample, 33 were Ford cars.</a:t>
                </a:r>
              </a:p>
              <a:p>
                <a:endParaRPr lang="en-GB" dirty="0"/>
              </a:p>
              <a:p>
                <a:r>
                  <a:rPr lang="en-GB" dirty="0"/>
                  <a:t>So I need to see how likely it is to get 33 Ford cars, if the actual proportion is still 31%</a:t>
                </a:r>
              </a:p>
              <a:p>
                <a:endParaRPr lang="en-GB" dirty="0"/>
              </a:p>
              <a:p>
                <a:r>
                  <a:rPr lang="en-GB" dirty="0"/>
                  <a:t> Using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N</m:t>
                    </m:r>
                    <m:r>
                      <a:rPr lang="en-GB" sz="3200" b="0" i="1" smtClean="0">
                        <a:latin typeface="Cambria Math"/>
                      </a:rPr>
                      <m:t>(37.2,25.67)</m:t>
                    </m:r>
                  </m:oMath>
                </a14:m>
                <a:endParaRPr lang="en-GB" sz="3200" dirty="0"/>
              </a:p>
            </p:txBody>
          </p:sp>
        </mc:Choice>
        <mc:Fallback xmlns="">
          <p:sp>
            <p:nvSpPr>
              <p:cNvPr id="3" name="Content Placeholder 2">
                <a:extLst>
                  <a:ext uri="{FF2B5EF4-FFF2-40B4-BE49-F238E27FC236}">
                    <a16:creationId xmlns:a16="http://schemas.microsoft.com/office/drawing/2014/main" xmlns="" id="{105477F3-23B0-4826-8279-E53067A3C144}"/>
                  </a:ext>
                </a:extLst>
              </p:cNvPr>
              <p:cNvSpPr>
                <a:spLocks noGrp="1" noRot="1" noChangeAspect="1" noMove="1" noResize="1" noEditPoints="1" noAdjustHandles="1" noChangeArrowheads="1" noChangeShapeType="1" noTextEdit="1"/>
              </p:cNvSpPr>
              <p:nvPr>
                <p:ph idx="1"/>
              </p:nvPr>
            </p:nvSpPr>
            <p:spPr>
              <a:blipFill rotWithShape="1">
                <a:blip r:embed="rId3"/>
                <a:stretch>
                  <a:fillRect l="-1259" t="-1401" r="-2148" b="-5462"/>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xmlns="" id="{921C273E-506E-4546-8283-C801D535AC5C}"/>
              </a:ext>
            </a:extLst>
          </p:cNvPr>
          <p:cNvGraphicFramePr>
            <a:graphicFrameLocks noChangeAspect="1"/>
          </p:cNvGraphicFramePr>
          <p:nvPr>
            <p:extLst>
              <p:ext uri="{D42A27DB-BD31-4B8C-83A1-F6EECF244321}">
                <p14:modId xmlns:p14="http://schemas.microsoft.com/office/powerpoint/2010/main" val="2776693265"/>
              </p:ext>
            </p:extLst>
          </p:nvPr>
        </p:nvGraphicFramePr>
        <p:xfrm>
          <a:off x="4102100" y="2197100"/>
          <a:ext cx="914400" cy="198438"/>
        </p:xfrm>
        <a:graphic>
          <a:graphicData uri="http://schemas.openxmlformats.org/presentationml/2006/ole">
            <mc:AlternateContent xmlns:mc="http://schemas.openxmlformats.org/markup-compatibility/2006">
              <mc:Choice xmlns:v="urn:schemas-microsoft-com:vml" Requires="v">
                <p:oleObj spid="_x0000_s5181"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102100" y="21971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191921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9574E-0E01-4679-A4A6-DCA09F33A19B}"/>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267F01A-CB1F-4DD9-A2A8-B6631F401735}"/>
                  </a:ext>
                </a:extLst>
              </p:cNvPr>
              <p:cNvSpPr>
                <a:spLocks noGrp="1"/>
              </p:cNvSpPr>
              <p:nvPr>
                <p:ph idx="1"/>
              </p:nvPr>
            </p:nvSpPr>
            <p:spPr/>
            <p:txBody>
              <a:bodyPr>
                <a:normAutofit fontScale="92500" lnSpcReduction="10000"/>
              </a:bodyPr>
              <a:lstStyle/>
              <a:p>
                <a:r>
                  <a:rPr lang="en-GB" dirty="0"/>
                  <a:t>Use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N</m:t>
                    </m:r>
                    <m:r>
                      <a:rPr lang="en-GB" sz="3200" b="0" i="1" smtClean="0">
                        <a:latin typeface="Cambria Math"/>
                      </a:rPr>
                      <m:t>(37.2,25.67)</m:t>
                    </m:r>
                  </m:oMath>
                </a14:m>
                <a:endParaRPr lang="en-GB" sz="3200" dirty="0"/>
              </a:p>
              <a:p>
                <a:endParaRPr lang="en-GB" dirty="0"/>
              </a:p>
              <a:p>
                <a:r>
                  <a:rPr lang="en-GB" dirty="0"/>
                  <a:t>To find </a:t>
                </a:r>
                <a14:m>
                  <m:oMath xmlns:m="http://schemas.openxmlformats.org/officeDocument/2006/math">
                    <m:r>
                      <m:rPr>
                        <m:sty m:val="p"/>
                      </m:rPr>
                      <a:rPr lang="en-GB" sz="3200" b="0" i="0" smtClean="0">
                        <a:latin typeface="Cambria Math"/>
                      </a:rPr>
                      <m:t>P</m:t>
                    </m:r>
                    <m:r>
                      <a:rPr lang="en-GB" sz="3200" b="0" i="1" smtClean="0">
                        <a:latin typeface="Cambria Math"/>
                      </a:rPr>
                      <m:t>(</m:t>
                    </m:r>
                    <m:r>
                      <a:rPr lang="en-GB" sz="3200" b="0" i="1" smtClean="0">
                        <a:latin typeface="Cambria Math"/>
                      </a:rPr>
                      <m:t>𝑋</m:t>
                    </m:r>
                    <m:r>
                      <a:rPr lang="en-GB" sz="3200" b="0" i="1" smtClean="0">
                        <a:latin typeface="Cambria Math"/>
                        <a:ea typeface="Cambria Math"/>
                      </a:rPr>
                      <m:t>≤33)</m:t>
                    </m:r>
                  </m:oMath>
                </a14:m>
                <a:r>
                  <a:rPr lang="en-GB" sz="3200" dirty="0"/>
                  <a:t>                            </a:t>
                </a:r>
              </a:p>
              <a:p>
                <a:r>
                  <a:rPr lang="en-GB" dirty="0"/>
                  <a:t>(because 33 is less than we would expect if the mean is 37.2)</a:t>
                </a:r>
              </a:p>
              <a:p>
                <a:endParaRPr lang="en-GB" dirty="0"/>
              </a:p>
              <a:p>
                <a:r>
                  <a:rPr lang="en-GB" dirty="0">
                    <a:solidFill>
                      <a:srgbClr val="E00034"/>
                    </a:solidFill>
                  </a:rPr>
                  <a:t>BUT!!!!!  We have a serious problem!</a:t>
                </a:r>
              </a:p>
              <a:p>
                <a:r>
                  <a:rPr lang="en-GB" dirty="0">
                    <a:solidFill>
                      <a:srgbClr val="E00034"/>
                    </a:solidFill>
                  </a:rPr>
                  <a:t>The Binomial is </a:t>
                </a:r>
                <a:r>
                  <a:rPr lang="en-GB" dirty="0">
                    <a:solidFill>
                      <a:srgbClr val="00B050"/>
                    </a:solidFill>
                  </a:rPr>
                  <a:t>discrete</a:t>
                </a:r>
                <a:r>
                  <a:rPr lang="en-GB" dirty="0">
                    <a:solidFill>
                      <a:srgbClr val="FF0000"/>
                    </a:solidFill>
                  </a:rPr>
                  <a:t> </a:t>
                </a:r>
              </a:p>
              <a:p>
                <a:r>
                  <a:rPr lang="en-GB" dirty="0">
                    <a:solidFill>
                      <a:srgbClr val="E00034"/>
                    </a:solidFill>
                  </a:rPr>
                  <a:t>and the Normal is </a:t>
                </a:r>
                <a:r>
                  <a:rPr lang="en-GB" dirty="0">
                    <a:solidFill>
                      <a:srgbClr val="00B050"/>
                    </a:solidFill>
                  </a:rPr>
                  <a:t>continuous</a:t>
                </a:r>
              </a:p>
            </p:txBody>
          </p:sp>
        </mc:Choice>
        <mc:Fallback xmlns="">
          <p:sp>
            <p:nvSpPr>
              <p:cNvPr id="3" name="Content Placeholder 2">
                <a:extLst>
                  <a:ext uri="{FF2B5EF4-FFF2-40B4-BE49-F238E27FC236}">
                    <a16:creationId xmlns:a16="http://schemas.microsoft.com/office/drawing/2014/main" xmlns="" id="{9267F01A-CB1F-4DD9-A2A8-B6631F401735}"/>
                  </a:ext>
                </a:extLst>
              </p:cNvPr>
              <p:cNvSpPr>
                <a:spLocks noGrp="1" noRot="1" noChangeAspect="1" noMove="1" noResize="1" noEditPoints="1" noAdjustHandles="1" noChangeArrowheads="1" noChangeShapeType="1" noTextEdit="1"/>
              </p:cNvSpPr>
              <p:nvPr>
                <p:ph idx="1"/>
              </p:nvPr>
            </p:nvSpPr>
            <p:spPr>
              <a:blipFill rotWithShape="1">
                <a:blip r:embed="rId3"/>
                <a:stretch>
                  <a:fillRect l="-1259" t="-280" r="-889" b="-11064"/>
                </a:stretch>
              </a:blipFill>
            </p:spPr>
            <p:txBody>
              <a:bodyPr/>
              <a:lstStyle/>
              <a:p>
                <a:r>
                  <a:rPr lang="en-GB">
                    <a:noFill/>
                  </a:rPr>
                  <a:t> </a:t>
                </a:r>
              </a:p>
            </p:txBody>
          </p:sp>
        </mc:Fallback>
      </mc:AlternateContent>
    </p:spTree>
    <p:extLst>
      <p:ext uri="{BB962C8B-B14F-4D97-AF65-F5344CB8AC3E}">
        <p14:creationId xmlns:p14="http://schemas.microsoft.com/office/powerpoint/2010/main" val="42222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BF43C-E394-499A-A5AB-3DEDDA05D07D}"/>
              </a:ext>
            </a:extLst>
          </p:cNvPr>
          <p:cNvSpPr>
            <a:spLocks noGrp="1"/>
          </p:cNvSpPr>
          <p:nvPr>
            <p:ph type="title"/>
          </p:nvPr>
        </p:nvSpPr>
        <p:spPr>
          <a:xfrm>
            <a:off x="457200" y="975868"/>
            <a:ext cx="8229600" cy="707886"/>
          </a:xfrm>
        </p:spPr>
        <p:txBody>
          <a:bodyPr/>
          <a:lstStyle/>
          <a:p>
            <a:r>
              <a:rPr lang="en-GB" sz="4000" dirty="0"/>
              <a:t>Normal approximation to Binomial</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2F4D151-F45E-4059-965D-7057154727F1}"/>
                  </a:ext>
                </a:extLst>
              </p:cNvPr>
              <p:cNvSpPr>
                <a:spLocks noGrp="1"/>
              </p:cNvSpPr>
              <p:nvPr>
                <p:ph idx="1"/>
              </p:nvPr>
            </p:nvSpPr>
            <p:spPr/>
            <p:txBody>
              <a:bodyPr>
                <a:normAutofit fontScale="92500" lnSpcReduction="10000"/>
              </a:bodyPr>
              <a:lstStyle/>
              <a:p>
                <a:r>
                  <a:rPr lang="en-GB" dirty="0"/>
                  <a:t>We have to use a trick, to pretend our data is actually continuous</a:t>
                </a:r>
              </a:p>
              <a:p>
                <a:r>
                  <a:rPr lang="en-GB" dirty="0"/>
                  <a:t>This is called a </a:t>
                </a:r>
                <a:r>
                  <a:rPr lang="en-GB" b="1" dirty="0">
                    <a:solidFill>
                      <a:srgbClr val="E00034"/>
                    </a:solidFill>
                  </a:rPr>
                  <a:t>CONTINUITY CORRECTION</a:t>
                </a:r>
              </a:p>
              <a:p>
                <a:r>
                  <a:rPr lang="en-GB" dirty="0"/>
                  <a:t>We treat our sample value as if it has come from a continuous distribution and been rounded to the nearest whole number</a:t>
                </a:r>
              </a:p>
              <a:p>
                <a:r>
                  <a:rPr lang="en-GB" dirty="0"/>
                  <a:t>So </a:t>
                </a:r>
                <a14:m>
                  <m:oMath xmlns:m="http://schemas.openxmlformats.org/officeDocument/2006/math">
                    <m:r>
                      <m:rPr>
                        <m:sty m:val="p"/>
                      </m:rPr>
                      <a:rPr lang="en-GB">
                        <a:latin typeface="Cambria Math"/>
                      </a:rPr>
                      <m:t>P</m:t>
                    </m:r>
                    <m:r>
                      <a:rPr lang="en-GB" i="1">
                        <a:latin typeface="Cambria Math"/>
                      </a:rPr>
                      <m:t>(</m:t>
                    </m:r>
                    <m:r>
                      <a:rPr lang="en-GB" i="1">
                        <a:latin typeface="Cambria Math"/>
                      </a:rPr>
                      <m:t>𝑋</m:t>
                    </m:r>
                    <m:r>
                      <a:rPr lang="en-GB" i="1">
                        <a:latin typeface="Cambria Math"/>
                        <a:ea typeface="Cambria Math"/>
                      </a:rPr>
                      <m:t>≤33)</m:t>
                    </m:r>
                  </m:oMath>
                </a14:m>
                <a:r>
                  <a:rPr lang="en-GB" dirty="0"/>
                  <a:t>                      </a:t>
                </a:r>
              </a:p>
              <a:p>
                <a:endParaRPr lang="en-GB" dirty="0"/>
              </a:p>
              <a:p>
                <a:r>
                  <a:rPr lang="en-GB" dirty="0"/>
                  <a:t>becomes </a:t>
                </a:r>
                <a14:m>
                  <m:oMath xmlns:m="http://schemas.openxmlformats.org/officeDocument/2006/math">
                    <m:r>
                      <m:rPr>
                        <m:sty m:val="p"/>
                      </m:rPr>
                      <a:rPr lang="en-GB">
                        <a:latin typeface="Cambria Math"/>
                      </a:rPr>
                      <m:t>P</m:t>
                    </m:r>
                    <m:r>
                      <a:rPr lang="en-GB" i="1">
                        <a:latin typeface="Cambria Math"/>
                      </a:rPr>
                      <m:t>(</m:t>
                    </m:r>
                    <m:r>
                      <a:rPr lang="en-GB" i="1">
                        <a:latin typeface="Cambria Math"/>
                      </a:rPr>
                      <m:t>𝑋</m:t>
                    </m:r>
                    <m:r>
                      <a:rPr lang="en-GB" b="0" i="1" smtClean="0">
                        <a:latin typeface="Cambria Math" panose="02040503050406030204" pitchFamily="18" charset="0"/>
                      </a:rPr>
                      <m:t>&lt;</m:t>
                    </m:r>
                    <m:r>
                      <a:rPr lang="en-GB" i="1">
                        <a:latin typeface="Cambria Math"/>
                        <a:ea typeface="Cambria Math"/>
                      </a:rPr>
                      <m:t>33</m:t>
                    </m:r>
                    <m:r>
                      <a:rPr lang="en-GB" b="0" i="1" smtClean="0">
                        <a:latin typeface="Cambria Math"/>
                        <a:ea typeface="Cambria Math"/>
                      </a:rPr>
                      <m:t>.5</m:t>
                    </m:r>
                    <m:r>
                      <a:rPr lang="en-GB" i="1">
                        <a:latin typeface="Cambria Math"/>
                        <a:ea typeface="Cambria Math"/>
                      </a:rPr>
                      <m:t>)</m:t>
                    </m:r>
                  </m:oMath>
                </a14:m>
                <a:r>
                  <a:rPr lang="en-GB" dirty="0"/>
                  <a:t>  </a:t>
                </a:r>
              </a:p>
            </p:txBody>
          </p:sp>
        </mc:Choice>
        <mc:Fallback xmlns="">
          <p:sp>
            <p:nvSpPr>
              <p:cNvPr id="3" name="Content Placeholder 2">
                <a:extLst>
                  <a:ext uri="{FF2B5EF4-FFF2-40B4-BE49-F238E27FC236}">
                    <a16:creationId xmlns:a16="http://schemas.microsoft.com/office/drawing/2014/main" id="{F2F4D151-F45E-4059-965D-7057154727F1}"/>
                  </a:ext>
                </a:extLst>
              </p:cNvPr>
              <p:cNvSpPr>
                <a:spLocks noGrp="1" noRot="1" noChangeAspect="1" noMove="1" noResize="1" noEditPoints="1" noAdjustHandles="1" noChangeArrowheads="1" noChangeShapeType="1" noTextEdit="1"/>
              </p:cNvSpPr>
              <p:nvPr>
                <p:ph idx="1"/>
              </p:nvPr>
            </p:nvSpPr>
            <p:spPr>
              <a:blipFill>
                <a:blip r:embed="rId3"/>
                <a:stretch>
                  <a:fillRect l="-1259" t="-1541" b="-4062"/>
                </a:stretch>
              </a:blipFill>
            </p:spPr>
            <p:txBody>
              <a:bodyPr/>
              <a:lstStyle/>
              <a:p>
                <a:r>
                  <a:rPr lang="en-GB">
                    <a:noFill/>
                  </a:rPr>
                  <a:t> </a:t>
                </a:r>
              </a:p>
            </p:txBody>
          </p:sp>
        </mc:Fallback>
      </mc:AlternateContent>
    </p:spTree>
    <p:extLst>
      <p:ext uri="{BB962C8B-B14F-4D97-AF65-F5344CB8AC3E}">
        <p14:creationId xmlns:p14="http://schemas.microsoft.com/office/powerpoint/2010/main" val="160500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D1A06-C353-460D-BCD3-D8FAF06C90F9}"/>
              </a:ext>
            </a:extLst>
          </p:cNvPr>
          <p:cNvSpPr>
            <a:spLocks noGrp="1"/>
          </p:cNvSpPr>
          <p:nvPr>
            <p:ph type="title"/>
          </p:nvPr>
        </p:nvSpPr>
        <p:spPr>
          <a:xfrm>
            <a:off x="457200" y="975868"/>
            <a:ext cx="8229600" cy="707886"/>
          </a:xfrm>
        </p:spPr>
        <p:txBody>
          <a:bodyPr/>
          <a:lstStyle/>
          <a:p>
            <a:r>
              <a:rPr lang="en-GB" sz="4000" dirty="0"/>
              <a:t>Normal approximation to Binomial</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2F29FF6-44F9-46E1-8BE6-9BDB6A791FBB}"/>
                  </a:ext>
                </a:extLst>
              </p:cNvPr>
              <p:cNvSpPr>
                <a:spLocks noGrp="1"/>
              </p:cNvSpPr>
              <p:nvPr>
                <p:ph idx="1"/>
              </p:nvPr>
            </p:nvSpPr>
            <p:spPr/>
            <p:txBody>
              <a:bodyPr>
                <a:normAutofit fontScale="92500" lnSpcReduction="20000"/>
              </a:bodyPr>
              <a:lstStyle/>
              <a:p>
                <a:r>
                  <a:rPr lang="en-GB" dirty="0"/>
                  <a:t>We now use the normal distribution as usual to find the probability:</a:t>
                </a:r>
              </a:p>
              <a:p>
                <a:pPr marL="0" indent="0">
                  <a:buNone/>
                </a:pPr>
                <a:r>
                  <a:rPr lang="en-GB" b="0" dirty="0"/>
                  <a:t>	</a:t>
                </a:r>
                <a14:m>
                  <m:oMath xmlns:m="http://schemas.openxmlformats.org/officeDocument/2006/math">
                    <m:r>
                      <a:rPr lang="en-GB" sz="3200" b="0" i="1" smtClean="0">
                        <a:latin typeface="Cambria Math"/>
                      </a:rPr>
                      <m:t>𝑋</m:t>
                    </m:r>
                    <m:r>
                      <a:rPr lang="en-GB" sz="3200" b="0" i="1" smtClean="0">
                        <a:latin typeface="Cambria Math"/>
                      </a:rPr>
                      <m:t>~</m:t>
                    </m:r>
                    <m:r>
                      <m:rPr>
                        <m:sty m:val="p"/>
                      </m:rPr>
                      <a:rPr lang="en-GB" sz="3200" b="0" i="0" smtClean="0">
                        <a:latin typeface="Cambria Math"/>
                      </a:rPr>
                      <m:t>N</m:t>
                    </m:r>
                    <m:r>
                      <a:rPr lang="en-GB" sz="3200" b="0" i="1" smtClean="0">
                        <a:latin typeface="Cambria Math"/>
                      </a:rPr>
                      <m:t>(37.2,25.67)</m:t>
                    </m:r>
                  </m:oMath>
                </a14:m>
                <a:endParaRPr lang="en-GB" sz="3200" dirty="0"/>
              </a:p>
              <a:p>
                <a:endParaRPr lang="en-GB" dirty="0"/>
              </a:p>
              <a:p>
                <a14:m>
                  <m:oMath xmlns:m="http://schemas.openxmlformats.org/officeDocument/2006/math">
                    <m:r>
                      <m:rPr>
                        <m:sty m:val="p"/>
                      </m:rPr>
                      <a:rPr lang="en-GB" b="0" i="0" smtClean="0">
                        <a:latin typeface="Cambria Math"/>
                      </a:rPr>
                      <m:t>P</m:t>
                    </m:r>
                    <m:d>
                      <m:dPr>
                        <m:ctrlPr>
                          <a:rPr lang="en-GB" b="0" i="1" smtClean="0">
                            <a:latin typeface="Cambria Math"/>
                          </a:rPr>
                        </m:ctrlPr>
                      </m:dPr>
                      <m:e>
                        <m:r>
                          <a:rPr lang="en-GB" b="0" i="1" smtClean="0">
                            <a:latin typeface="Cambria Math"/>
                          </a:rPr>
                          <m:t>𝑋</m:t>
                        </m:r>
                        <m:r>
                          <a:rPr lang="en-GB" b="0" i="1" smtClean="0">
                            <a:latin typeface="Cambria Math"/>
                          </a:rPr>
                          <m:t>&lt;33.5</m:t>
                        </m:r>
                      </m:e>
                    </m:d>
                    <m:r>
                      <a:rPr lang="en-GB" b="0" i="1" smtClean="0">
                        <a:latin typeface="Cambria Math"/>
                      </a:rPr>
                      <m:t>=</m:t>
                    </m:r>
                    <m:r>
                      <m:rPr>
                        <m:sty m:val="p"/>
                      </m:rPr>
                      <a:rPr lang="en-GB" b="0" i="0" smtClean="0">
                        <a:latin typeface="Cambria Math"/>
                      </a:rPr>
                      <m:t>P</m:t>
                    </m:r>
                    <m:d>
                      <m:dPr>
                        <m:ctrlPr>
                          <a:rPr lang="en-GB" b="0" i="1" smtClean="0">
                            <a:latin typeface="Cambria Math"/>
                          </a:rPr>
                        </m:ctrlPr>
                      </m:dPr>
                      <m:e>
                        <m:r>
                          <a:rPr lang="en-GB" b="0" i="1" smtClean="0">
                            <a:latin typeface="Cambria Math"/>
                          </a:rPr>
                          <m:t>𝑍</m:t>
                        </m:r>
                        <m:r>
                          <a:rPr lang="en-GB" b="0" i="1" smtClean="0">
                            <a:latin typeface="Cambria Math"/>
                          </a:rPr>
                          <m:t>&lt;</m:t>
                        </m:r>
                        <m:f>
                          <m:fPr>
                            <m:ctrlPr>
                              <a:rPr lang="en-GB" b="0" i="1" smtClean="0">
                                <a:latin typeface="Cambria Math"/>
                              </a:rPr>
                            </m:ctrlPr>
                          </m:fPr>
                          <m:num>
                            <m:r>
                              <a:rPr lang="en-GB" b="0" i="1" smtClean="0">
                                <a:latin typeface="Cambria Math"/>
                              </a:rPr>
                              <m:t>33.5−37.2</m:t>
                            </m:r>
                          </m:num>
                          <m:den>
                            <m:rad>
                              <m:radPr>
                                <m:degHide m:val="on"/>
                                <m:ctrlPr>
                                  <a:rPr lang="en-GB" b="0" i="1" smtClean="0">
                                    <a:latin typeface="Cambria Math"/>
                                  </a:rPr>
                                </m:ctrlPr>
                              </m:radPr>
                              <m:deg/>
                              <m:e>
                                <m:r>
                                  <a:rPr lang="en-GB" b="0" i="1" smtClean="0">
                                    <a:latin typeface="Cambria Math"/>
                                  </a:rPr>
                                  <m:t>25.67</m:t>
                                </m:r>
                              </m:e>
                            </m:rad>
                          </m:den>
                        </m:f>
                      </m:e>
                    </m:d>
                  </m:oMath>
                </a14:m>
                <a:endParaRPr lang="en-GB" dirty="0"/>
              </a:p>
              <a:p>
                <a:pPr marL="0" indent="0">
                  <a:buNone/>
                </a:pPr>
                <a:r>
                  <a:rPr lang="en-GB" dirty="0"/>
                  <a:t> </a:t>
                </a:r>
              </a:p>
              <a:p>
                <a14:m>
                  <m:oMath xmlns:m="http://schemas.openxmlformats.org/officeDocument/2006/math">
                    <m:r>
                      <m:rPr>
                        <m:sty m:val="p"/>
                      </m:rPr>
                      <a:rPr lang="en-GB" b="0" i="0" smtClean="0">
                        <a:latin typeface="Cambria Math"/>
                      </a:rPr>
                      <m:t>P</m:t>
                    </m:r>
                    <m:r>
                      <a:rPr lang="en-GB" b="0" i="1" smtClean="0">
                        <a:latin typeface="Cambria Math"/>
                      </a:rPr>
                      <m:t>(</m:t>
                    </m:r>
                    <m:r>
                      <a:rPr lang="en-GB" b="0" i="1" smtClean="0">
                        <a:latin typeface="Cambria Math"/>
                      </a:rPr>
                      <m:t>𝑍</m:t>
                    </m:r>
                    <m:r>
                      <a:rPr lang="en-GB" b="0" i="1" smtClean="0">
                        <a:latin typeface="Cambria Math"/>
                      </a:rPr>
                      <m:t>&lt;−0.7303)</m:t>
                    </m:r>
                  </m:oMath>
                </a14:m>
                <a:r>
                  <a:rPr lang="en-GB" dirty="0"/>
                  <a:t>                       </a:t>
                </a:r>
              </a:p>
              <a:p>
                <a:endParaRPr lang="en-GB" dirty="0"/>
              </a:p>
              <a:p>
                <a14:m>
                  <m:oMath xmlns:m="http://schemas.openxmlformats.org/officeDocument/2006/math">
                    <m:r>
                      <a:rPr lang="en-GB" b="0" i="1" smtClean="0">
                        <a:latin typeface="Cambria Math"/>
                      </a:rPr>
                      <m:t>=0.2326</m:t>
                    </m:r>
                  </m:oMath>
                </a14:m>
                <a:r>
                  <a:rPr lang="en-GB" dirty="0"/>
                  <a:t> using a calculator   </a:t>
                </a:r>
              </a:p>
            </p:txBody>
          </p:sp>
        </mc:Choice>
        <mc:Fallback xmlns="">
          <p:sp>
            <p:nvSpPr>
              <p:cNvPr id="3" name="Content Placeholder 2">
                <a:extLst>
                  <a:ext uri="{FF2B5EF4-FFF2-40B4-BE49-F238E27FC236}">
                    <a16:creationId xmlns:a16="http://schemas.microsoft.com/office/drawing/2014/main" id="{A2F29FF6-44F9-46E1-8BE6-9BDB6A791FBB}"/>
                  </a:ext>
                </a:extLst>
              </p:cNvPr>
              <p:cNvSpPr>
                <a:spLocks noGrp="1" noRot="1" noChangeAspect="1" noMove="1" noResize="1" noEditPoints="1" noAdjustHandles="1" noChangeArrowheads="1" noChangeShapeType="1" noTextEdit="1"/>
              </p:cNvSpPr>
              <p:nvPr>
                <p:ph idx="1"/>
              </p:nvPr>
            </p:nvSpPr>
            <p:spPr>
              <a:blipFill>
                <a:blip r:embed="rId3"/>
                <a:stretch>
                  <a:fillRect l="-1259" t="-1541" r="-222" b="-15826"/>
                </a:stretch>
              </a:blipFill>
            </p:spPr>
            <p:txBody>
              <a:bodyPr/>
              <a:lstStyle/>
              <a:p>
                <a:r>
                  <a:rPr lang="en-GB">
                    <a:noFill/>
                  </a:rPr>
                  <a:t> </a:t>
                </a:r>
              </a:p>
            </p:txBody>
          </p:sp>
        </mc:Fallback>
      </mc:AlternateContent>
    </p:spTree>
    <p:extLst>
      <p:ext uri="{BB962C8B-B14F-4D97-AF65-F5344CB8AC3E}">
        <p14:creationId xmlns:p14="http://schemas.microsoft.com/office/powerpoint/2010/main" val="16006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2153BD7-692A-4F9A-9540-0E12CAE61FB3}"/>
              </a:ext>
            </a:extLst>
          </p:cNvPr>
          <p:cNvPicPr>
            <a:picLocks noGrp="1" noChangeAspect="1"/>
          </p:cNvPicPr>
          <p:nvPr>
            <p:ph idx="4294967295"/>
          </p:nvPr>
        </p:nvPicPr>
        <p:blipFill>
          <a:blip r:embed="rId3"/>
          <a:stretch>
            <a:fillRect/>
          </a:stretch>
        </p:blipFill>
        <p:spPr>
          <a:xfrm>
            <a:off x="0" y="1700213"/>
            <a:ext cx="8229600" cy="4349750"/>
          </a:xfrm>
          <a:prstGeom prst="rect">
            <a:avLst/>
          </a:prstGeom>
        </p:spPr>
      </p:pic>
    </p:spTree>
    <p:extLst>
      <p:ext uri="{BB962C8B-B14F-4D97-AF65-F5344CB8AC3E}">
        <p14:creationId xmlns:p14="http://schemas.microsoft.com/office/powerpoint/2010/main" val="76925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Normal Distribution</a:t>
            </a:r>
          </a:p>
        </p:txBody>
      </p:sp>
      <p:sp>
        <p:nvSpPr>
          <p:cNvPr id="5" name="Content Placeholder 4"/>
          <p:cNvSpPr>
            <a:spLocks noGrp="1"/>
          </p:cNvSpPr>
          <p:nvPr>
            <p:ph idx="1"/>
          </p:nvPr>
        </p:nvSpPr>
        <p:spPr>
          <a:xfrm>
            <a:off x="457200" y="2132856"/>
            <a:ext cx="8229600" cy="4353347"/>
          </a:xfrm>
        </p:spPr>
        <p:txBody>
          <a:bodyPr>
            <a:normAutofit lnSpcReduction="10000"/>
          </a:bodyPr>
          <a:lstStyle/>
          <a:p>
            <a:endParaRPr lang="en-GB" dirty="0"/>
          </a:p>
          <a:p>
            <a:r>
              <a:rPr lang="en-GB" dirty="0"/>
              <a:t>Testing to see if a set of data is normally distributed</a:t>
            </a:r>
          </a:p>
          <a:p>
            <a:endParaRPr lang="en-GB" dirty="0"/>
          </a:p>
          <a:p>
            <a:r>
              <a:rPr lang="en-GB" dirty="0"/>
              <a:t>Using a Normal distribution to approximate a Binomial Distribution</a:t>
            </a:r>
          </a:p>
          <a:p>
            <a:pPr marL="0" indent="0">
              <a:buNone/>
            </a:pPr>
            <a:endParaRPr lang="en-GB" dirty="0"/>
          </a:p>
          <a:p>
            <a:r>
              <a:rPr lang="en-GB" dirty="0"/>
              <a:t>Hypothesis tests</a:t>
            </a:r>
          </a:p>
          <a:p>
            <a:pPr marL="0" indent="0">
              <a:buNone/>
            </a:pPr>
            <a:endParaRPr lang="en-GB" dirty="0"/>
          </a:p>
        </p:txBody>
      </p:sp>
    </p:spTree>
    <p:extLst>
      <p:ext uri="{BB962C8B-B14F-4D97-AF65-F5344CB8AC3E}">
        <p14:creationId xmlns:p14="http://schemas.microsoft.com/office/powerpoint/2010/main" val="1952025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B3D78-6372-45BF-A972-DE8AEF995A57}"/>
              </a:ext>
            </a:extLst>
          </p:cNvPr>
          <p:cNvSpPr>
            <a:spLocks noGrp="1"/>
          </p:cNvSpPr>
          <p:nvPr>
            <p:ph type="title"/>
          </p:nvPr>
        </p:nvSpPr>
        <p:spPr/>
        <p:txBody>
          <a:bodyPr/>
          <a:lstStyle/>
          <a:p>
            <a:r>
              <a:rPr lang="en-GB" dirty="0"/>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42259EB-33B9-4484-9FE7-C34066B5BFA4}"/>
                  </a:ext>
                </a:extLst>
              </p:cNvPr>
              <p:cNvSpPr>
                <a:spLocks noGrp="1"/>
              </p:cNvSpPr>
              <p:nvPr>
                <p:ph idx="1"/>
              </p:nvPr>
            </p:nvSpPr>
            <p:spPr/>
            <p:txBody>
              <a:bodyPr>
                <a:normAutofit fontScale="92500"/>
              </a:bodyPr>
              <a:lstStyle/>
              <a:p>
                <a:r>
                  <a:rPr lang="en-GB" dirty="0"/>
                  <a:t>I could have turned this into a hypothesis test </a:t>
                </a:r>
              </a:p>
              <a:p>
                <a:r>
                  <a:rPr lang="en-GB" dirty="0"/>
                  <a:t>Remember, my theory was:</a:t>
                </a:r>
              </a:p>
              <a:p>
                <a:r>
                  <a:rPr lang="en-GB" dirty="0"/>
                  <a:t>I believe that Ford cars would be less popular in 2016, so I took a sample of 120 from the 2016 data. In my sample, 33 were Ford cars</a:t>
                </a:r>
              </a:p>
              <a:p>
                <a:r>
                  <a:rPr lang="en-GB" dirty="0"/>
                  <a:t>My hypotheses would be:</a:t>
                </a:r>
              </a:p>
              <a:p>
                <a14:m>
                  <m:oMath xmlns:m="http://schemas.openxmlformats.org/officeDocument/2006/math">
                    <m:sSub>
                      <m:sSubPr>
                        <m:ctrlPr>
                          <a:rPr lang="en-GB" b="0" i="1" smtClean="0">
                            <a:latin typeface="Cambria Math"/>
                          </a:rPr>
                        </m:ctrlPr>
                      </m:sSubPr>
                      <m:e>
                        <m:r>
                          <m:rPr>
                            <m:sty m:val="p"/>
                          </m:rPr>
                          <a:rPr lang="en-GB" b="0" i="0" smtClean="0">
                            <a:latin typeface="Cambria Math"/>
                          </a:rPr>
                          <m:t>H</m:t>
                        </m:r>
                      </m:e>
                      <m:sub>
                        <m:r>
                          <a:rPr lang="en-GB" b="0" i="1" smtClean="0">
                            <a:latin typeface="Cambria Math"/>
                          </a:rPr>
                          <m:t>0</m:t>
                        </m:r>
                      </m:sub>
                    </m:sSub>
                    <m:r>
                      <a:rPr lang="en-GB" b="0" i="1" smtClean="0">
                        <a:latin typeface="Cambria Math"/>
                      </a:rPr>
                      <m:t>:</m:t>
                    </m:r>
                    <m:r>
                      <a:rPr lang="en-GB" b="0" i="1" smtClean="0">
                        <a:latin typeface="Cambria Math"/>
                      </a:rPr>
                      <m:t>𝑝</m:t>
                    </m:r>
                    <m:r>
                      <a:rPr lang="en-GB" b="0" i="1" smtClean="0">
                        <a:latin typeface="Cambria Math"/>
                      </a:rPr>
                      <m:t>=0.31</m:t>
                    </m:r>
                  </m:oMath>
                </a14:m>
                <a:r>
                  <a:rPr lang="en-GB" dirty="0"/>
                  <a:t>		</a:t>
                </a:r>
                <a14:m>
                  <m:oMath xmlns:m="http://schemas.openxmlformats.org/officeDocument/2006/math">
                    <m:sSub>
                      <m:sSubPr>
                        <m:ctrlPr>
                          <a:rPr lang="en-GB" i="1" smtClean="0">
                            <a:latin typeface="Cambria Math"/>
                          </a:rPr>
                        </m:ctrlPr>
                      </m:sSubPr>
                      <m:e>
                        <m:r>
                          <m:rPr>
                            <m:sty m:val="p"/>
                          </m:rPr>
                          <a:rPr lang="en-GB" b="0" i="0" smtClean="0">
                            <a:latin typeface="Cambria Math"/>
                          </a:rPr>
                          <m:t>H</m:t>
                        </m:r>
                      </m:e>
                      <m:sub>
                        <m:r>
                          <a:rPr lang="en-GB" b="0" i="0" smtClean="0">
                            <a:latin typeface="Cambria Math"/>
                          </a:rPr>
                          <m:t>1</m:t>
                        </m:r>
                      </m:sub>
                    </m:sSub>
                    <m:r>
                      <a:rPr lang="en-GB" b="0" i="1" smtClean="0">
                        <a:latin typeface="Cambria Math"/>
                      </a:rPr>
                      <m:t>:</m:t>
                    </m:r>
                    <m:r>
                      <a:rPr lang="en-GB" b="0" i="1" smtClean="0">
                        <a:latin typeface="Cambria Math"/>
                      </a:rPr>
                      <m:t>𝑝</m:t>
                    </m:r>
                    <m:r>
                      <a:rPr lang="en-GB" b="0" i="1" smtClean="0">
                        <a:latin typeface="Cambria Math"/>
                      </a:rPr>
                      <m:t>&lt;0.31</m:t>
                    </m:r>
                  </m:oMath>
                </a14:m>
                <a:endParaRPr lang="en-GB" dirty="0"/>
              </a:p>
              <a:p>
                <a:r>
                  <a:rPr lang="en-GB" dirty="0"/>
                  <a:t>Where </a:t>
                </a:r>
                <a14:m>
                  <m:oMath xmlns:m="http://schemas.openxmlformats.org/officeDocument/2006/math">
                    <m:r>
                      <a:rPr lang="en-GB" b="0" i="1" smtClean="0">
                        <a:latin typeface="Cambria Math"/>
                      </a:rPr>
                      <m:t>𝑝</m:t>
                    </m:r>
                  </m:oMath>
                </a14:m>
                <a:r>
                  <a:rPr lang="en-GB" i="1" dirty="0"/>
                  <a:t> </a:t>
                </a:r>
                <a:r>
                  <a:rPr lang="en-GB" dirty="0"/>
                  <a:t>is the proportion of cars which are Ford</a:t>
                </a:r>
              </a:p>
            </p:txBody>
          </p:sp>
        </mc:Choice>
        <mc:Fallback xmlns="">
          <p:sp>
            <p:nvSpPr>
              <p:cNvPr id="3" name="Content Placeholder 2">
                <a:extLst>
                  <a:ext uri="{FF2B5EF4-FFF2-40B4-BE49-F238E27FC236}">
                    <a16:creationId xmlns:a16="http://schemas.microsoft.com/office/drawing/2014/main" xmlns="" id="{342259EB-33B9-4484-9FE7-C34066B5BFA4}"/>
                  </a:ext>
                </a:extLst>
              </p:cNvPr>
              <p:cNvSpPr>
                <a:spLocks noGrp="1" noRot="1" noChangeAspect="1" noMove="1" noResize="1" noEditPoints="1" noAdjustHandles="1" noChangeArrowheads="1" noChangeShapeType="1" noTextEdit="1"/>
              </p:cNvSpPr>
              <p:nvPr>
                <p:ph idx="1"/>
              </p:nvPr>
            </p:nvSpPr>
            <p:spPr>
              <a:blipFill rotWithShape="1">
                <a:blip r:embed="rId3"/>
                <a:stretch>
                  <a:fillRect l="-1259" t="-1401" r="-2148" b="-4062"/>
                </a:stretch>
              </a:blipFill>
            </p:spPr>
            <p:txBody>
              <a:bodyPr/>
              <a:lstStyle/>
              <a:p>
                <a:r>
                  <a:rPr lang="en-GB">
                    <a:noFill/>
                  </a:rPr>
                  <a:t> </a:t>
                </a:r>
              </a:p>
            </p:txBody>
          </p:sp>
        </mc:Fallback>
      </mc:AlternateContent>
    </p:spTree>
    <p:extLst>
      <p:ext uri="{BB962C8B-B14F-4D97-AF65-F5344CB8AC3E}">
        <p14:creationId xmlns:p14="http://schemas.microsoft.com/office/powerpoint/2010/main" val="10359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B3D78-6372-45BF-A972-DE8AEF995A57}"/>
              </a:ext>
            </a:extLst>
          </p:cNvPr>
          <p:cNvSpPr>
            <a:spLocks noGrp="1"/>
          </p:cNvSpPr>
          <p:nvPr>
            <p:ph type="title"/>
          </p:nvPr>
        </p:nvSpPr>
        <p:spPr/>
        <p:txBody>
          <a:bodyPr/>
          <a:lstStyle/>
          <a:p>
            <a:r>
              <a:rPr lang="en-GB" dirty="0"/>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42259EB-33B9-4484-9FE7-C34066B5BFA4}"/>
                  </a:ext>
                </a:extLst>
              </p:cNvPr>
              <p:cNvSpPr>
                <a:spLocks noGrp="1"/>
              </p:cNvSpPr>
              <p:nvPr>
                <p:ph idx="1"/>
              </p:nvPr>
            </p:nvSpPr>
            <p:spPr/>
            <p:txBody>
              <a:bodyPr/>
              <a:lstStyle/>
              <a:p>
                <a:r>
                  <a:rPr lang="en-GB" dirty="0"/>
                  <a:t>My hypotheses would be:</a:t>
                </a:r>
              </a:p>
              <a:p>
                <a14:m>
                  <m:oMath xmlns:m="http://schemas.openxmlformats.org/officeDocument/2006/math">
                    <m:sSub>
                      <m:sSubPr>
                        <m:ctrlPr>
                          <a:rPr lang="en-GB" i="1" smtClean="0">
                            <a:latin typeface="Cambria Math"/>
                          </a:rPr>
                        </m:ctrlPr>
                      </m:sSubPr>
                      <m:e>
                        <m:r>
                          <m:rPr>
                            <m:sty m:val="p"/>
                          </m:rPr>
                          <a:rPr lang="en-GB" b="0" i="0" smtClean="0">
                            <a:latin typeface="Cambria Math"/>
                          </a:rPr>
                          <m:t>H</m:t>
                        </m:r>
                      </m:e>
                      <m:sub>
                        <m:r>
                          <a:rPr lang="en-GB" b="0" i="1" smtClean="0">
                            <a:latin typeface="Cambria Math"/>
                          </a:rPr>
                          <m:t>0</m:t>
                        </m:r>
                      </m:sub>
                    </m:sSub>
                    <m:r>
                      <a:rPr lang="en-GB" b="0" i="1" smtClean="0">
                        <a:latin typeface="Cambria Math"/>
                      </a:rPr>
                      <m:t>:</m:t>
                    </m:r>
                    <m:r>
                      <a:rPr lang="en-GB" b="0" i="1" smtClean="0">
                        <a:latin typeface="Cambria Math"/>
                      </a:rPr>
                      <m:t>𝑝</m:t>
                    </m:r>
                    <m:r>
                      <a:rPr lang="en-GB" b="0" i="1" smtClean="0">
                        <a:latin typeface="Cambria Math"/>
                      </a:rPr>
                      <m:t>=0.31</m:t>
                    </m:r>
                  </m:oMath>
                </a14:m>
                <a:r>
                  <a:rPr lang="en-GB" dirty="0"/>
                  <a:t>       </a:t>
                </a:r>
                <a14:m>
                  <m:oMath xmlns:m="http://schemas.openxmlformats.org/officeDocument/2006/math">
                    <m:sSub>
                      <m:sSubPr>
                        <m:ctrlPr>
                          <a:rPr lang="en-GB" i="1" dirty="0" smtClean="0">
                            <a:latin typeface="Cambria Math"/>
                          </a:rPr>
                        </m:ctrlPr>
                      </m:sSubPr>
                      <m:e>
                        <m:r>
                          <m:rPr>
                            <m:sty m:val="p"/>
                          </m:rPr>
                          <a:rPr lang="en-GB" b="0" i="0" dirty="0" smtClean="0">
                            <a:latin typeface="Cambria Math"/>
                          </a:rPr>
                          <m:t>H</m:t>
                        </m:r>
                      </m:e>
                      <m:sub>
                        <m:r>
                          <a:rPr lang="en-GB" b="0" i="1" dirty="0" smtClean="0">
                            <a:latin typeface="Cambria Math"/>
                          </a:rPr>
                          <m:t>1</m:t>
                        </m:r>
                      </m:sub>
                    </m:sSub>
                    <m:r>
                      <a:rPr lang="en-GB" b="0" i="1" dirty="0" smtClean="0">
                        <a:latin typeface="Cambria Math"/>
                      </a:rPr>
                      <m:t>:</m:t>
                    </m:r>
                    <m:r>
                      <a:rPr lang="en-GB" b="0" i="1" dirty="0" smtClean="0">
                        <a:latin typeface="Cambria Math"/>
                      </a:rPr>
                      <m:t>𝑝</m:t>
                    </m:r>
                    <m:r>
                      <a:rPr lang="en-GB" b="0" i="1" dirty="0" smtClean="0">
                        <a:latin typeface="Cambria Math"/>
                      </a:rPr>
                      <m:t>&lt;0.31</m:t>
                    </m:r>
                  </m:oMath>
                </a14:m>
                <a:endParaRPr lang="en-GB" dirty="0"/>
              </a:p>
              <a:p>
                <a:r>
                  <a:rPr lang="en-GB" dirty="0"/>
                  <a:t>Where </a:t>
                </a:r>
                <a14:m>
                  <m:oMath xmlns:m="http://schemas.openxmlformats.org/officeDocument/2006/math">
                    <m:r>
                      <a:rPr lang="en-GB" b="0" i="1" smtClean="0">
                        <a:latin typeface="Cambria Math"/>
                      </a:rPr>
                      <m:t>𝑝</m:t>
                    </m:r>
                  </m:oMath>
                </a14:m>
                <a:r>
                  <a:rPr lang="en-GB" dirty="0"/>
                  <a:t> is the proportion of cars which are Ford</a:t>
                </a:r>
              </a:p>
              <a:p>
                <a:r>
                  <a:rPr lang="en-GB" dirty="0"/>
                  <a:t>I will do a test at the 5% level of significance, so would reject </a:t>
                </a:r>
                <a14:m>
                  <m:oMath xmlns:m="http://schemas.openxmlformats.org/officeDocument/2006/math">
                    <m:sSub>
                      <m:sSubPr>
                        <m:ctrlPr>
                          <a:rPr lang="en-GB" i="1">
                            <a:latin typeface="Cambria Math"/>
                          </a:rPr>
                        </m:ctrlPr>
                      </m:sSubPr>
                      <m:e>
                        <m:r>
                          <m:rPr>
                            <m:sty m:val="p"/>
                          </m:rPr>
                          <a:rPr lang="en-GB">
                            <a:latin typeface="Cambria Math"/>
                          </a:rPr>
                          <m:t>H</m:t>
                        </m:r>
                      </m:e>
                      <m:sub>
                        <m:r>
                          <a:rPr lang="en-GB" i="1">
                            <a:latin typeface="Cambria Math"/>
                          </a:rPr>
                          <m:t>0</m:t>
                        </m:r>
                      </m:sub>
                    </m:sSub>
                  </m:oMath>
                </a14:m>
                <a:endParaRPr lang="en-GB" dirty="0"/>
              </a:p>
              <a:p>
                <a:pPr lvl="1"/>
                <a:r>
                  <a:rPr lang="en-GB" dirty="0"/>
                  <a:t>if </a:t>
                </a:r>
                <a14:m>
                  <m:oMath xmlns:m="http://schemas.openxmlformats.org/officeDocument/2006/math">
                    <m:r>
                      <a:rPr lang="en-GB" b="0" i="1" smtClean="0">
                        <a:latin typeface="Cambria Math"/>
                      </a:rPr>
                      <m:t>𝑍</m:t>
                    </m:r>
                    <m:r>
                      <a:rPr lang="en-GB" b="0" i="1" smtClean="0">
                        <a:latin typeface="Cambria Math"/>
                      </a:rPr>
                      <m:t>&lt;−1.645</m:t>
                    </m:r>
                  </m:oMath>
                </a14:m>
                <a:r>
                  <a:rPr lang="en-GB" dirty="0"/>
                  <a:t> using critical </a:t>
                </a:r>
                <a14:m>
                  <m:oMath xmlns:m="http://schemas.openxmlformats.org/officeDocument/2006/math">
                    <m:r>
                      <a:rPr lang="en-GB" i="1">
                        <a:latin typeface="Cambria Math"/>
                      </a:rPr>
                      <m:t>𝑍</m:t>
                    </m:r>
                  </m:oMath>
                </a14:m>
                <a:r>
                  <a:rPr lang="en-GB" dirty="0"/>
                  <a:t> values</a:t>
                </a:r>
              </a:p>
              <a:p>
                <a:pPr lvl="1"/>
                <a:r>
                  <a:rPr lang="en-GB" dirty="0"/>
                  <a:t>or if </a:t>
                </a:r>
                <a14:m>
                  <m:oMath xmlns:m="http://schemas.openxmlformats.org/officeDocument/2006/math">
                    <m:r>
                      <m:rPr>
                        <m:sty m:val="p"/>
                      </m:rPr>
                      <a:rPr lang="en-GB" b="0" i="0" smtClean="0">
                        <a:latin typeface="Cambria Math"/>
                      </a:rPr>
                      <m:t>P</m:t>
                    </m:r>
                    <m:d>
                      <m:dPr>
                        <m:ctrlPr>
                          <a:rPr lang="en-GB" b="0" i="1" smtClean="0">
                            <a:latin typeface="Cambria Math"/>
                          </a:rPr>
                        </m:ctrlPr>
                      </m:dPr>
                      <m:e>
                        <m:r>
                          <a:rPr lang="en-GB" b="0" i="1" smtClean="0">
                            <a:latin typeface="Cambria Math"/>
                          </a:rPr>
                          <m:t>𝑋</m:t>
                        </m:r>
                        <m:r>
                          <a:rPr lang="en-GB" b="0" i="1" smtClean="0">
                            <a:latin typeface="Cambria Math"/>
                          </a:rPr>
                          <m:t>&lt;33.5</m:t>
                        </m:r>
                      </m:e>
                    </m:d>
                    <m:r>
                      <a:rPr lang="en-GB" b="0" i="1" smtClean="0">
                        <a:latin typeface="Cambria Math"/>
                      </a:rPr>
                      <m:t>&lt;0.05</m:t>
                    </m:r>
                  </m:oMath>
                </a14:m>
                <a:r>
                  <a:rPr lang="en-GB" dirty="0"/>
                  <a:t> using probability</a:t>
                </a:r>
              </a:p>
            </p:txBody>
          </p:sp>
        </mc:Choice>
        <mc:Fallback xmlns="">
          <p:sp>
            <p:nvSpPr>
              <p:cNvPr id="3" name="Content Placeholder 2">
                <a:extLst>
                  <a:ext uri="{FF2B5EF4-FFF2-40B4-BE49-F238E27FC236}">
                    <a16:creationId xmlns:a16="http://schemas.microsoft.com/office/drawing/2014/main" xmlns="" id="{342259EB-33B9-4484-9FE7-C34066B5BFA4}"/>
                  </a:ext>
                </a:extLst>
              </p:cNvPr>
              <p:cNvSpPr>
                <a:spLocks noGrp="1" noRot="1" noChangeAspect="1" noMove="1" noResize="1" noEditPoints="1" noAdjustHandles="1" noChangeArrowheads="1" noChangeShapeType="1" noTextEdit="1"/>
              </p:cNvSpPr>
              <p:nvPr>
                <p:ph idx="1"/>
              </p:nvPr>
            </p:nvSpPr>
            <p:spPr>
              <a:blipFill rotWithShape="1">
                <a:blip r:embed="rId2"/>
                <a:stretch>
                  <a:fillRect l="-1259" t="-1401" r="-1778"/>
                </a:stretch>
              </a:blipFill>
            </p:spPr>
            <p:txBody>
              <a:bodyPr/>
              <a:lstStyle/>
              <a:p>
                <a:r>
                  <a:rPr lang="en-GB">
                    <a:noFill/>
                  </a:rPr>
                  <a:t> </a:t>
                </a:r>
              </a:p>
            </p:txBody>
          </p:sp>
        </mc:Fallback>
      </mc:AlternateContent>
    </p:spTree>
    <p:extLst>
      <p:ext uri="{BB962C8B-B14F-4D97-AF65-F5344CB8AC3E}">
        <p14:creationId xmlns:p14="http://schemas.microsoft.com/office/powerpoint/2010/main" val="34221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5119B-AC66-404A-BD23-EF653B7BE8DA}"/>
              </a:ext>
            </a:extLst>
          </p:cNvPr>
          <p:cNvSpPr>
            <a:spLocks noGrp="1"/>
          </p:cNvSpPr>
          <p:nvPr>
            <p:ph type="title"/>
          </p:nvPr>
        </p:nvSpPr>
        <p:spPr/>
        <p:txBody>
          <a:bodyPr/>
          <a:lstStyle/>
          <a:p>
            <a:r>
              <a:rPr lang="en-GB" dirty="0"/>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0A1F01C2-7F81-4377-AAAF-4729E8985373}"/>
                  </a:ext>
                </a:extLst>
              </p:cNvPr>
              <p:cNvSpPr>
                <a:spLocks noGrp="1"/>
              </p:cNvSpPr>
              <p:nvPr>
                <p:ph idx="1"/>
              </p:nvPr>
            </p:nvSpPr>
            <p:spPr/>
            <p:txBody>
              <a:bodyPr>
                <a:normAutofit lnSpcReduction="10000"/>
              </a:bodyPr>
              <a:lstStyle/>
              <a:p>
                <a:r>
                  <a:rPr lang="en-GB" dirty="0"/>
                  <a:t>I will do a test at the 5% level of significance, so would reject </a:t>
                </a:r>
                <a14:m>
                  <m:oMath xmlns:m="http://schemas.openxmlformats.org/officeDocument/2006/math">
                    <m:sSub>
                      <m:sSubPr>
                        <m:ctrlPr>
                          <a:rPr lang="en-GB" i="1">
                            <a:latin typeface="Cambria Math"/>
                          </a:rPr>
                        </m:ctrlPr>
                      </m:sSubPr>
                      <m:e>
                        <m:r>
                          <m:rPr>
                            <m:sty m:val="p"/>
                          </m:rPr>
                          <a:rPr lang="en-GB">
                            <a:latin typeface="Cambria Math"/>
                          </a:rPr>
                          <m:t>H</m:t>
                        </m:r>
                      </m:e>
                      <m:sub>
                        <m:r>
                          <a:rPr lang="en-GB" i="1">
                            <a:latin typeface="Cambria Math"/>
                          </a:rPr>
                          <m:t>0</m:t>
                        </m:r>
                      </m:sub>
                    </m:sSub>
                  </m:oMath>
                </a14:m>
                <a:r>
                  <a:rPr lang="en-GB" dirty="0"/>
                  <a:t> </a:t>
                </a:r>
              </a:p>
              <a:p>
                <a:pPr lvl="1"/>
                <a:r>
                  <a:rPr lang="en-GB" dirty="0"/>
                  <a:t>if </a:t>
                </a:r>
                <a14:m>
                  <m:oMath xmlns:m="http://schemas.openxmlformats.org/officeDocument/2006/math">
                    <m:r>
                      <a:rPr lang="en-GB" i="1">
                        <a:latin typeface="Cambria Math"/>
                      </a:rPr>
                      <m:t>𝑍</m:t>
                    </m:r>
                    <m:r>
                      <a:rPr lang="en-GB" i="1">
                        <a:latin typeface="Cambria Math"/>
                      </a:rPr>
                      <m:t>&lt;−1.645</m:t>
                    </m:r>
                  </m:oMath>
                </a14:m>
                <a:r>
                  <a:rPr lang="en-GB" dirty="0"/>
                  <a:t> using critical </a:t>
                </a:r>
                <a14:m>
                  <m:oMath xmlns:m="http://schemas.openxmlformats.org/officeDocument/2006/math">
                    <m:r>
                      <a:rPr lang="en-GB" i="1">
                        <a:latin typeface="Cambria Math"/>
                      </a:rPr>
                      <m:t>𝑍</m:t>
                    </m:r>
                  </m:oMath>
                </a14:m>
                <a:r>
                  <a:rPr lang="en-GB" dirty="0"/>
                  <a:t> values</a:t>
                </a:r>
              </a:p>
              <a:p>
                <a:pPr lvl="1"/>
                <a:r>
                  <a:rPr lang="en-GB" dirty="0"/>
                  <a:t>or if </a:t>
                </a:r>
                <a14:m>
                  <m:oMath xmlns:m="http://schemas.openxmlformats.org/officeDocument/2006/math">
                    <m:r>
                      <m:rPr>
                        <m:sty m:val="p"/>
                      </m:rPr>
                      <a:rPr lang="en-GB">
                        <a:latin typeface="Cambria Math"/>
                      </a:rPr>
                      <m:t>P</m:t>
                    </m:r>
                    <m:d>
                      <m:dPr>
                        <m:ctrlPr>
                          <a:rPr lang="en-GB" i="1">
                            <a:latin typeface="Cambria Math"/>
                          </a:rPr>
                        </m:ctrlPr>
                      </m:dPr>
                      <m:e>
                        <m:r>
                          <a:rPr lang="en-GB" i="1">
                            <a:latin typeface="Cambria Math"/>
                          </a:rPr>
                          <m:t>𝑋</m:t>
                        </m:r>
                        <m:r>
                          <a:rPr lang="en-GB" i="1">
                            <a:latin typeface="Cambria Math"/>
                          </a:rPr>
                          <m:t>&lt;33.5</m:t>
                        </m:r>
                      </m:e>
                    </m:d>
                    <m:r>
                      <a:rPr lang="en-GB" i="1">
                        <a:latin typeface="Cambria Math"/>
                      </a:rPr>
                      <m:t>&lt;0.05</m:t>
                    </m:r>
                  </m:oMath>
                </a14:m>
                <a:r>
                  <a:rPr lang="en-GB" dirty="0"/>
                  <a:t> using probability</a:t>
                </a:r>
              </a:p>
              <a:p>
                <a:endParaRPr lang="en-GB" dirty="0"/>
              </a:p>
              <a:p>
                <a:r>
                  <a:rPr lang="en-GB" dirty="0"/>
                  <a:t>From our previous calculations, </a:t>
                </a:r>
              </a:p>
              <a:p>
                <a14:m>
                  <m:oMath xmlns:m="http://schemas.openxmlformats.org/officeDocument/2006/math">
                    <m:r>
                      <a:rPr lang="en-GB" b="0" i="1" smtClean="0">
                        <a:latin typeface="Cambria Math"/>
                      </a:rPr>
                      <m:t>𝑍</m:t>
                    </m:r>
                    <m:r>
                      <a:rPr lang="en-GB" b="0" i="1" smtClean="0">
                        <a:latin typeface="Cambria Math"/>
                      </a:rPr>
                      <m:t>=−0.7303&gt;−1.645</m:t>
                    </m:r>
                  </m:oMath>
                </a14:m>
                <a:r>
                  <a:rPr lang="en-GB" dirty="0"/>
                  <a:t>, so do not reject </a:t>
                </a:r>
                <a14:m>
                  <m:oMath xmlns:m="http://schemas.openxmlformats.org/officeDocument/2006/math">
                    <m:sSub>
                      <m:sSubPr>
                        <m:ctrlPr>
                          <a:rPr lang="en-GB" i="1">
                            <a:latin typeface="Cambria Math"/>
                          </a:rPr>
                        </m:ctrlPr>
                      </m:sSubPr>
                      <m:e>
                        <m:r>
                          <m:rPr>
                            <m:sty m:val="p"/>
                          </m:rPr>
                          <a:rPr lang="en-GB">
                            <a:latin typeface="Cambria Math"/>
                          </a:rPr>
                          <m:t>H</m:t>
                        </m:r>
                      </m:e>
                      <m:sub>
                        <m:r>
                          <a:rPr lang="en-GB" i="1">
                            <a:latin typeface="Cambria Math"/>
                          </a:rPr>
                          <m:t>0</m:t>
                        </m:r>
                      </m:sub>
                    </m:sSub>
                  </m:oMath>
                </a14:m>
                <a:r>
                  <a:rPr lang="en-GB" dirty="0"/>
                  <a:t>; there is not sufficient evidence that the proportion of Ford cars has decreased.</a:t>
                </a:r>
              </a:p>
              <a:p>
                <a:endParaRPr lang="en-GB" dirty="0"/>
              </a:p>
            </p:txBody>
          </p:sp>
        </mc:Choice>
        <mc:Fallback xmlns="">
          <p:sp>
            <p:nvSpPr>
              <p:cNvPr id="3" name="Content Placeholder 2">
                <a:extLst>
                  <a:ext uri="{FF2B5EF4-FFF2-40B4-BE49-F238E27FC236}">
                    <a16:creationId xmlns:a16="http://schemas.microsoft.com/office/drawing/2014/main" xmlns="" id="{0A1F01C2-7F81-4377-AAAF-4729E8985373}"/>
                  </a:ext>
                </a:extLst>
              </p:cNvPr>
              <p:cNvSpPr>
                <a:spLocks noGrp="1" noRot="1" noChangeAspect="1" noMove="1" noResize="1" noEditPoints="1" noAdjustHandles="1" noChangeArrowheads="1" noChangeShapeType="1" noTextEdit="1"/>
              </p:cNvSpPr>
              <p:nvPr>
                <p:ph idx="1"/>
              </p:nvPr>
            </p:nvSpPr>
            <p:spPr>
              <a:blipFill rotWithShape="1">
                <a:blip r:embed="rId2"/>
                <a:stretch>
                  <a:fillRect l="-1259" t="-1401" r="-1778" b="-4062"/>
                </a:stretch>
              </a:blipFill>
            </p:spPr>
            <p:txBody>
              <a:bodyPr/>
              <a:lstStyle/>
              <a:p>
                <a:r>
                  <a:rPr lang="en-GB">
                    <a:noFill/>
                  </a:rPr>
                  <a:t> </a:t>
                </a:r>
              </a:p>
            </p:txBody>
          </p:sp>
        </mc:Fallback>
      </mc:AlternateContent>
    </p:spTree>
    <p:extLst>
      <p:ext uri="{BB962C8B-B14F-4D97-AF65-F5344CB8AC3E}">
        <p14:creationId xmlns:p14="http://schemas.microsoft.com/office/powerpoint/2010/main" val="303396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5119B-AC66-404A-BD23-EF653B7BE8DA}"/>
              </a:ext>
            </a:extLst>
          </p:cNvPr>
          <p:cNvSpPr>
            <a:spLocks noGrp="1"/>
          </p:cNvSpPr>
          <p:nvPr>
            <p:ph type="title"/>
          </p:nvPr>
        </p:nvSpPr>
        <p:spPr/>
        <p:txBody>
          <a:bodyPr/>
          <a:lstStyle/>
          <a:p>
            <a:r>
              <a:rPr lang="en-GB" dirty="0"/>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0A1F01C2-7F81-4377-AAAF-4729E8985373}"/>
                  </a:ext>
                </a:extLst>
              </p:cNvPr>
              <p:cNvSpPr>
                <a:spLocks noGrp="1"/>
              </p:cNvSpPr>
              <p:nvPr>
                <p:ph idx="1"/>
              </p:nvPr>
            </p:nvSpPr>
            <p:spPr/>
            <p:txBody>
              <a:bodyPr>
                <a:normAutofit lnSpcReduction="10000"/>
              </a:bodyPr>
              <a:lstStyle/>
              <a:p>
                <a:pPr lvl="1"/>
                <a:r>
                  <a:rPr lang="en-GB" dirty="0"/>
                  <a:t>if </a:t>
                </a:r>
                <a14:m>
                  <m:oMath xmlns:m="http://schemas.openxmlformats.org/officeDocument/2006/math">
                    <m:r>
                      <a:rPr lang="en-GB" i="1">
                        <a:latin typeface="Cambria Math"/>
                      </a:rPr>
                      <m:t>𝑍</m:t>
                    </m:r>
                    <m:r>
                      <a:rPr lang="en-GB" i="1">
                        <a:latin typeface="Cambria Math"/>
                      </a:rPr>
                      <m:t>&lt;−1.645</m:t>
                    </m:r>
                  </m:oMath>
                </a14:m>
                <a:r>
                  <a:rPr lang="en-GB" dirty="0"/>
                  <a:t> using critical </a:t>
                </a:r>
                <a14:m>
                  <m:oMath xmlns:m="http://schemas.openxmlformats.org/officeDocument/2006/math">
                    <m:r>
                      <a:rPr lang="en-GB" i="1">
                        <a:latin typeface="Cambria Math"/>
                      </a:rPr>
                      <m:t>𝑍</m:t>
                    </m:r>
                  </m:oMath>
                </a14:m>
                <a:r>
                  <a:rPr lang="en-GB" dirty="0"/>
                  <a:t> values</a:t>
                </a:r>
              </a:p>
              <a:p>
                <a:pPr lvl="1"/>
                <a:r>
                  <a:rPr lang="en-GB" dirty="0"/>
                  <a:t>or if </a:t>
                </a:r>
                <a14:m>
                  <m:oMath xmlns:m="http://schemas.openxmlformats.org/officeDocument/2006/math">
                    <m:r>
                      <m:rPr>
                        <m:sty m:val="p"/>
                      </m:rPr>
                      <a:rPr lang="en-GB">
                        <a:latin typeface="Cambria Math"/>
                      </a:rPr>
                      <m:t>P</m:t>
                    </m:r>
                    <m:d>
                      <m:dPr>
                        <m:ctrlPr>
                          <a:rPr lang="en-GB" i="1">
                            <a:latin typeface="Cambria Math"/>
                          </a:rPr>
                        </m:ctrlPr>
                      </m:dPr>
                      <m:e>
                        <m:r>
                          <a:rPr lang="en-GB" i="1">
                            <a:latin typeface="Cambria Math"/>
                          </a:rPr>
                          <m:t>𝑋</m:t>
                        </m:r>
                        <m:r>
                          <a:rPr lang="en-GB" i="1">
                            <a:latin typeface="Cambria Math"/>
                          </a:rPr>
                          <m:t>&lt;33.5</m:t>
                        </m:r>
                      </m:e>
                    </m:d>
                    <m:r>
                      <a:rPr lang="en-GB" i="1">
                        <a:latin typeface="Cambria Math"/>
                      </a:rPr>
                      <m:t>&lt;0.05</m:t>
                    </m:r>
                  </m:oMath>
                </a14:m>
                <a:r>
                  <a:rPr lang="en-GB" dirty="0"/>
                  <a:t> using probability</a:t>
                </a:r>
              </a:p>
              <a:p>
                <a:endParaRPr lang="en-GB" dirty="0"/>
              </a:p>
              <a:p>
                <a:r>
                  <a:rPr lang="en-GB" dirty="0"/>
                  <a:t>From our previous calculations, </a:t>
                </a:r>
              </a:p>
              <a:p>
                <a14:m>
                  <m:oMath xmlns:m="http://schemas.openxmlformats.org/officeDocument/2006/math">
                    <m:r>
                      <a:rPr lang="en-GB" i="1">
                        <a:latin typeface="Cambria Math"/>
                      </a:rPr>
                      <m:t>𝑍</m:t>
                    </m:r>
                    <m:r>
                      <a:rPr lang="en-GB" i="1">
                        <a:latin typeface="Cambria Math"/>
                      </a:rPr>
                      <m:t>=−0.7303&gt;−1.645</m:t>
                    </m:r>
                  </m:oMath>
                </a14:m>
                <a:r>
                  <a:rPr lang="en-GB" dirty="0"/>
                  <a:t>, so do not reject </a:t>
                </a:r>
                <a14:m>
                  <m:oMath xmlns:m="http://schemas.openxmlformats.org/officeDocument/2006/math">
                    <m:sSub>
                      <m:sSubPr>
                        <m:ctrlPr>
                          <a:rPr lang="en-GB" i="1">
                            <a:latin typeface="Cambria Math"/>
                          </a:rPr>
                        </m:ctrlPr>
                      </m:sSubPr>
                      <m:e>
                        <m:r>
                          <m:rPr>
                            <m:sty m:val="p"/>
                          </m:rPr>
                          <a:rPr lang="en-GB">
                            <a:latin typeface="Cambria Math"/>
                          </a:rPr>
                          <m:t>H</m:t>
                        </m:r>
                      </m:e>
                      <m:sub>
                        <m:r>
                          <a:rPr lang="en-GB" i="1">
                            <a:latin typeface="Cambria Math"/>
                          </a:rPr>
                          <m:t>0</m:t>
                        </m:r>
                      </m:sub>
                    </m:sSub>
                  </m:oMath>
                </a14:m>
                <a:r>
                  <a:rPr lang="en-GB" dirty="0"/>
                  <a:t>; there is not sufficient evidence that the proportion of Ford cars has decreased.</a:t>
                </a:r>
              </a:p>
              <a:p>
                <a14:m>
                  <m:oMath xmlns:m="http://schemas.openxmlformats.org/officeDocument/2006/math">
                    <m:r>
                      <m:rPr>
                        <m:sty m:val="p"/>
                      </m:rPr>
                      <a:rPr lang="en-GB" b="0" i="0" smtClean="0">
                        <a:latin typeface="Cambria Math"/>
                      </a:rPr>
                      <m:t>P</m:t>
                    </m:r>
                    <m:d>
                      <m:dPr>
                        <m:ctrlPr>
                          <a:rPr lang="en-GB" b="0" i="1" smtClean="0">
                            <a:latin typeface="Cambria Math"/>
                          </a:rPr>
                        </m:ctrlPr>
                      </m:dPr>
                      <m:e>
                        <m:r>
                          <a:rPr lang="en-GB" b="0" i="1" smtClean="0">
                            <a:latin typeface="Cambria Math"/>
                          </a:rPr>
                          <m:t>𝑋</m:t>
                        </m:r>
                        <m:r>
                          <a:rPr lang="en-GB" b="0" i="1" smtClean="0">
                            <a:latin typeface="Cambria Math"/>
                          </a:rPr>
                          <m:t>&lt;33.5</m:t>
                        </m:r>
                      </m:e>
                    </m:d>
                    <m:r>
                      <a:rPr lang="en-GB" b="0" i="1" smtClean="0">
                        <a:latin typeface="Cambria Math"/>
                      </a:rPr>
                      <m:t>=0.2326&gt;0.05</m:t>
                    </m:r>
                  </m:oMath>
                </a14:m>
                <a:r>
                  <a:rPr lang="en-GB" dirty="0"/>
                  <a:t>, so similar conclusion. </a:t>
                </a:r>
              </a:p>
              <a:p>
                <a:endParaRPr lang="en-GB" dirty="0"/>
              </a:p>
            </p:txBody>
          </p:sp>
        </mc:Choice>
        <mc:Fallback xmlns="">
          <p:sp>
            <p:nvSpPr>
              <p:cNvPr id="3" name="Content Placeholder 2">
                <a:extLst>
                  <a:ext uri="{FF2B5EF4-FFF2-40B4-BE49-F238E27FC236}">
                    <a16:creationId xmlns:a16="http://schemas.microsoft.com/office/drawing/2014/main" id="{0A1F01C2-7F81-4377-AAAF-4729E8985373}"/>
                  </a:ext>
                </a:extLst>
              </p:cNvPr>
              <p:cNvSpPr>
                <a:spLocks noGrp="1" noRot="1" noChangeAspect="1" noMove="1" noResize="1" noEditPoints="1" noAdjustHandles="1" noChangeArrowheads="1" noChangeShapeType="1" noTextEdit="1"/>
              </p:cNvSpPr>
              <p:nvPr>
                <p:ph idx="1"/>
              </p:nvPr>
            </p:nvSpPr>
            <p:spPr>
              <a:blipFill>
                <a:blip r:embed="rId3"/>
                <a:stretch>
                  <a:fillRect l="-1259" t="-1541" b="-4062"/>
                </a:stretch>
              </a:blipFill>
            </p:spPr>
            <p:txBody>
              <a:bodyPr/>
              <a:lstStyle/>
              <a:p>
                <a:r>
                  <a:rPr lang="en-GB">
                    <a:noFill/>
                  </a:rPr>
                  <a:t> </a:t>
                </a:r>
              </a:p>
            </p:txBody>
          </p:sp>
        </mc:Fallback>
      </mc:AlternateContent>
    </p:spTree>
    <p:extLst>
      <p:ext uri="{BB962C8B-B14F-4D97-AF65-F5344CB8AC3E}">
        <p14:creationId xmlns:p14="http://schemas.microsoft.com/office/powerpoint/2010/main" val="21458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E92A9-4A4E-4DF1-8B6B-D7C437FF941C}"/>
              </a:ext>
            </a:extLst>
          </p:cNvPr>
          <p:cNvSpPr>
            <a:spLocks noGrp="1"/>
          </p:cNvSpPr>
          <p:nvPr>
            <p:ph type="title"/>
          </p:nvPr>
        </p:nvSpPr>
        <p:spPr/>
        <p:txBody>
          <a:bodyPr/>
          <a:lstStyle/>
          <a:p>
            <a:r>
              <a:rPr lang="en-GB" dirty="0"/>
              <a:t>Further Work</a:t>
            </a:r>
          </a:p>
        </p:txBody>
      </p:sp>
      <p:sp>
        <p:nvSpPr>
          <p:cNvPr id="3" name="Content Placeholder 2">
            <a:extLst>
              <a:ext uri="{FF2B5EF4-FFF2-40B4-BE49-F238E27FC236}">
                <a16:creationId xmlns:a16="http://schemas.microsoft.com/office/drawing/2014/main" xmlns="" id="{C63589BB-2F85-4CFA-BBCC-8390685DC8D6}"/>
              </a:ext>
            </a:extLst>
          </p:cNvPr>
          <p:cNvSpPr>
            <a:spLocks noGrp="1"/>
          </p:cNvSpPr>
          <p:nvPr>
            <p:ph idx="1"/>
          </p:nvPr>
        </p:nvSpPr>
        <p:spPr/>
        <p:txBody>
          <a:bodyPr/>
          <a:lstStyle/>
          <a:p>
            <a:endParaRPr lang="en-GB" dirty="0"/>
          </a:p>
          <a:p>
            <a:r>
              <a:rPr lang="en-GB" dirty="0"/>
              <a:t>Take your own samples and compare results</a:t>
            </a:r>
          </a:p>
          <a:p>
            <a:endParaRPr lang="en-GB" dirty="0"/>
          </a:p>
          <a:p>
            <a:r>
              <a:rPr lang="en-GB" dirty="0"/>
              <a:t>Use your own data sets to fit to distributions or do hypothesis tests.</a:t>
            </a:r>
          </a:p>
        </p:txBody>
      </p:sp>
    </p:spTree>
    <p:extLst>
      <p:ext uri="{BB962C8B-B14F-4D97-AF65-F5344CB8AC3E}">
        <p14:creationId xmlns:p14="http://schemas.microsoft.com/office/powerpoint/2010/main" val="120578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Normal Distribution</a:t>
            </a:r>
          </a:p>
        </p:txBody>
      </p:sp>
      <p:sp>
        <p:nvSpPr>
          <p:cNvPr id="5" name="Content Placeholder 4"/>
          <p:cNvSpPr>
            <a:spLocks noGrp="1"/>
          </p:cNvSpPr>
          <p:nvPr>
            <p:ph idx="1"/>
          </p:nvPr>
        </p:nvSpPr>
        <p:spPr>
          <a:xfrm>
            <a:off x="457200" y="2132856"/>
            <a:ext cx="8229600" cy="4353347"/>
          </a:xfrm>
        </p:spPr>
        <p:txBody>
          <a:bodyPr/>
          <a:lstStyle/>
          <a:p>
            <a:pPr marL="0" indent="0">
              <a:buNone/>
            </a:pPr>
            <a:endParaRPr lang="en-GB" dirty="0"/>
          </a:p>
          <a:p>
            <a:r>
              <a:rPr lang="en-GB" dirty="0"/>
              <a:t>I will be using the new AQA data set for teaching Year 12 from Sept 2018. This is about cars registered in 2002 and 2016</a:t>
            </a:r>
          </a:p>
          <a:p>
            <a:endParaRPr lang="en-GB" dirty="0"/>
          </a:p>
          <a:p>
            <a:r>
              <a:rPr lang="en-GB" dirty="0">
                <a:hlinkClick r:id="rId2" action="ppaction://hlinkfile"/>
              </a:rPr>
              <a:t>AQA data set</a:t>
            </a:r>
            <a:endParaRPr lang="en-GB" dirty="0"/>
          </a:p>
        </p:txBody>
      </p:sp>
    </p:spTree>
    <p:extLst>
      <p:ext uri="{BB962C8B-B14F-4D97-AF65-F5344CB8AC3E}">
        <p14:creationId xmlns:p14="http://schemas.microsoft.com/office/powerpoint/2010/main" val="241093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FEB41-B868-4A19-8D6F-171FAEA25AB1}"/>
              </a:ext>
            </a:extLst>
          </p:cNvPr>
          <p:cNvSpPr>
            <a:spLocks noGrp="1"/>
          </p:cNvSpPr>
          <p:nvPr>
            <p:ph type="title"/>
          </p:nvPr>
        </p:nvSpPr>
        <p:spPr>
          <a:xfrm>
            <a:off x="457200" y="3019599"/>
            <a:ext cx="8229600" cy="769441"/>
          </a:xfrm>
        </p:spPr>
        <p:txBody>
          <a:bodyPr/>
          <a:lstStyle/>
          <a:p>
            <a:r>
              <a:rPr lang="en-GB" dirty="0"/>
              <a:t>Is my data normally distributed?</a:t>
            </a:r>
          </a:p>
        </p:txBody>
      </p:sp>
    </p:spTree>
    <p:extLst>
      <p:ext uri="{BB962C8B-B14F-4D97-AF65-F5344CB8AC3E}">
        <p14:creationId xmlns:p14="http://schemas.microsoft.com/office/powerpoint/2010/main" val="244145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073"/>
            <a:ext cx="8229600" cy="1143000"/>
          </a:xfrm>
        </p:spPr>
        <p:txBody>
          <a:bodyPr>
            <a:normAutofit fontScale="90000"/>
          </a:bodyPr>
          <a:lstStyle/>
          <a:p>
            <a:r>
              <a:rPr lang="en-GB" sz="1800" b="0" i="0" dirty="0">
                <a:solidFill>
                  <a:schemeClr val="tx1"/>
                </a:solidFill>
              </a:rPr>
              <a:t>68% of the data lies within one standard deviation of the mean </a:t>
            </a:r>
            <a:br>
              <a:rPr lang="en-GB" sz="1800" b="0" i="0" dirty="0">
                <a:solidFill>
                  <a:schemeClr val="tx1"/>
                </a:solidFill>
              </a:rPr>
            </a:br>
            <a:r>
              <a:rPr lang="en-GB" sz="1800" b="0" i="0" dirty="0">
                <a:solidFill>
                  <a:schemeClr val="tx1"/>
                </a:solidFill>
              </a:rPr>
              <a:t>95% of the data lies within two standard deviations of the mean </a:t>
            </a:r>
            <a:br>
              <a:rPr lang="en-GB" sz="1800" b="0" i="0" dirty="0">
                <a:solidFill>
                  <a:schemeClr val="tx1"/>
                </a:solidFill>
              </a:rPr>
            </a:br>
            <a:r>
              <a:rPr lang="en-GB" sz="1800" b="0" i="0" dirty="0">
                <a:solidFill>
                  <a:schemeClr val="tx1"/>
                </a:solidFill>
              </a:rPr>
              <a:t>99.7% of the data lie within three standard deviations of the mean </a:t>
            </a:r>
            <a:br>
              <a:rPr lang="en-GB" sz="1800" b="0" i="0" dirty="0">
                <a:solidFill>
                  <a:schemeClr val="tx1"/>
                </a:solidFill>
              </a:rPr>
            </a:br>
            <a:r>
              <a:rPr lang="en-GB" b="0" i="0" dirty="0">
                <a:solidFill>
                  <a:schemeClr val="tx1"/>
                </a:solidFill>
              </a:rPr>
              <a:t/>
            </a:r>
            <a:br>
              <a:rPr lang="en-GB" b="0" i="0" dirty="0">
                <a:solidFill>
                  <a:schemeClr val="tx1"/>
                </a:solidFill>
              </a:rPr>
            </a:br>
            <a:endParaRPr lang="en-GB" dirty="0">
              <a:solidFill>
                <a:schemeClr val="tx1"/>
              </a:solidFill>
            </a:endParaRPr>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6866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5949280"/>
            <a:ext cx="8424936" cy="707886"/>
          </a:xfrm>
          <a:prstGeom prst="rect">
            <a:avLst/>
          </a:prstGeom>
        </p:spPr>
        <p:txBody>
          <a:bodyPr wrap="square">
            <a:spAutoFit/>
          </a:bodyPr>
          <a:lstStyle/>
          <a:p>
            <a:r>
              <a:rPr lang="en-GB" sz="2000" b="0" i="0" dirty="0">
                <a:solidFill>
                  <a:schemeClr val="tx1"/>
                </a:solidFill>
                <a:latin typeface="+mn-lt"/>
              </a:rPr>
              <a:t>In theory the curve extends infinitely in both directions, but the chance of finding data items outside the 3 standard deviation mark is very small. </a:t>
            </a:r>
            <a:endParaRPr lang="en-GB" sz="2000" dirty="0">
              <a:latin typeface="+mn-lt"/>
            </a:endParaRPr>
          </a:p>
        </p:txBody>
      </p:sp>
    </p:spTree>
    <p:extLst>
      <p:ext uri="{BB962C8B-B14F-4D97-AF65-F5344CB8AC3E}">
        <p14:creationId xmlns:p14="http://schemas.microsoft.com/office/powerpoint/2010/main" val="111728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2966B-4C9B-479B-8DE0-48805F6A4C2A}"/>
              </a:ext>
            </a:extLst>
          </p:cNvPr>
          <p:cNvSpPr>
            <a:spLocks noGrp="1"/>
          </p:cNvSpPr>
          <p:nvPr>
            <p:ph type="title"/>
          </p:nvPr>
        </p:nvSpPr>
        <p:spPr/>
        <p:txBody>
          <a:bodyPr/>
          <a:lstStyle/>
          <a:p>
            <a:r>
              <a:rPr lang="en-GB" dirty="0"/>
              <a:t>Is my data normally distributed?</a:t>
            </a:r>
          </a:p>
        </p:txBody>
      </p:sp>
      <p:sp>
        <p:nvSpPr>
          <p:cNvPr id="3" name="Content Placeholder 2">
            <a:extLst>
              <a:ext uri="{FF2B5EF4-FFF2-40B4-BE49-F238E27FC236}">
                <a16:creationId xmlns:a16="http://schemas.microsoft.com/office/drawing/2014/main" xmlns="" id="{3E01EEA4-F6F8-4233-AFF7-58040B1BCFD3}"/>
              </a:ext>
            </a:extLst>
          </p:cNvPr>
          <p:cNvSpPr>
            <a:spLocks noGrp="1"/>
          </p:cNvSpPr>
          <p:nvPr>
            <p:ph idx="1"/>
          </p:nvPr>
        </p:nvSpPr>
        <p:spPr>
          <a:xfrm>
            <a:off x="457200" y="1772816"/>
            <a:ext cx="8229600" cy="4824536"/>
          </a:xfrm>
        </p:spPr>
        <p:txBody>
          <a:bodyPr>
            <a:normAutofit fontScale="92500" lnSpcReduction="20000"/>
          </a:bodyPr>
          <a:lstStyle/>
          <a:p>
            <a:r>
              <a:rPr lang="en-GB" dirty="0"/>
              <a:t>Analyse the data from the LDS</a:t>
            </a:r>
          </a:p>
          <a:p>
            <a:r>
              <a:rPr lang="en-GB" dirty="0"/>
              <a:t>Extract 2002 diesel vehicles CO2 emissions</a:t>
            </a:r>
          </a:p>
          <a:p>
            <a:r>
              <a:rPr lang="en-GB" dirty="0"/>
              <a:t>Copy the data into Autograph</a:t>
            </a:r>
          </a:p>
          <a:p>
            <a:r>
              <a:rPr lang="en-GB" dirty="0"/>
              <a:t>Analyse with:</a:t>
            </a:r>
          </a:p>
          <a:p>
            <a:pPr marL="0" indent="0">
              <a:buNone/>
            </a:pPr>
            <a:r>
              <a:rPr lang="en-GB" dirty="0"/>
              <a:t>	Box and Whisker</a:t>
            </a:r>
          </a:p>
          <a:p>
            <a:pPr marL="0" indent="0">
              <a:buNone/>
            </a:pPr>
            <a:r>
              <a:rPr lang="en-GB" dirty="0"/>
              <a:t>	Histogram</a:t>
            </a:r>
          </a:p>
          <a:p>
            <a:pPr marL="0" indent="0">
              <a:buNone/>
            </a:pPr>
            <a:r>
              <a:rPr lang="en-GB" dirty="0"/>
              <a:t>	Mean +/- 3 </a:t>
            </a:r>
            <a:r>
              <a:rPr lang="en-GB" dirty="0" err="1"/>
              <a:t>sd</a:t>
            </a:r>
            <a:endParaRPr lang="en-GB" dirty="0"/>
          </a:p>
          <a:p>
            <a:pPr marL="0" indent="0">
              <a:buNone/>
            </a:pPr>
            <a:r>
              <a:rPr lang="en-GB" dirty="0"/>
              <a:t>	Superimpose normal distribution with same 	mean and </a:t>
            </a:r>
            <a:r>
              <a:rPr lang="en-GB" dirty="0" err="1"/>
              <a:t>sd</a:t>
            </a:r>
            <a:endParaRPr lang="en-GB" dirty="0"/>
          </a:p>
          <a:p>
            <a:pPr marL="0" indent="0">
              <a:buNone/>
            </a:pPr>
            <a:r>
              <a:rPr lang="en-GB" dirty="0"/>
              <a:t>     </a:t>
            </a:r>
          </a:p>
        </p:txBody>
      </p:sp>
    </p:spTree>
    <p:extLst>
      <p:ext uri="{BB962C8B-B14F-4D97-AF65-F5344CB8AC3E}">
        <p14:creationId xmlns:p14="http://schemas.microsoft.com/office/powerpoint/2010/main" val="215340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56E75-206E-4C17-B941-EFFE0E553846}"/>
              </a:ext>
            </a:extLst>
          </p:cNvPr>
          <p:cNvSpPr>
            <a:spLocks noGrp="1"/>
          </p:cNvSpPr>
          <p:nvPr>
            <p:ph type="title"/>
          </p:nvPr>
        </p:nvSpPr>
        <p:spPr/>
        <p:txBody>
          <a:bodyPr/>
          <a:lstStyle/>
          <a:p>
            <a:r>
              <a:rPr lang="en-GB" dirty="0"/>
              <a:t>Using </a:t>
            </a:r>
            <a:r>
              <a:rPr lang="en-GB" dirty="0" err="1"/>
              <a:t>Geogebra</a:t>
            </a:r>
            <a:endParaRPr lang="en-GB" dirty="0"/>
          </a:p>
        </p:txBody>
      </p:sp>
      <p:sp>
        <p:nvSpPr>
          <p:cNvPr id="3" name="Content Placeholder 2">
            <a:extLst>
              <a:ext uri="{FF2B5EF4-FFF2-40B4-BE49-F238E27FC236}">
                <a16:creationId xmlns:a16="http://schemas.microsoft.com/office/drawing/2014/main" xmlns="" id="{833AFB09-7A6D-4629-AE7A-C025A680AF2D}"/>
              </a:ext>
            </a:extLst>
          </p:cNvPr>
          <p:cNvSpPr>
            <a:spLocks noGrp="1"/>
          </p:cNvSpPr>
          <p:nvPr>
            <p:ph idx="1"/>
          </p:nvPr>
        </p:nvSpPr>
        <p:spPr/>
        <p:txBody>
          <a:bodyPr/>
          <a:lstStyle/>
          <a:p>
            <a:pPr marL="0" indent="0">
              <a:buNone/>
            </a:pPr>
            <a:endParaRPr lang="en-GB" dirty="0"/>
          </a:p>
          <a:p>
            <a:r>
              <a:rPr lang="en-GB" dirty="0"/>
              <a:t>Open </a:t>
            </a:r>
            <a:r>
              <a:rPr lang="en-GB" dirty="0" err="1"/>
              <a:t>Geogebra</a:t>
            </a:r>
            <a:r>
              <a:rPr lang="en-GB" dirty="0"/>
              <a:t> Classic and spreadsheet view</a:t>
            </a:r>
          </a:p>
          <a:p>
            <a:pPr marL="0" indent="0">
              <a:buNone/>
            </a:pPr>
            <a:endParaRPr lang="en-GB" dirty="0"/>
          </a:p>
          <a:p>
            <a:r>
              <a:rPr lang="en-GB" dirty="0"/>
              <a:t>Copy the same data into the first column of the spreadsheet</a:t>
            </a:r>
          </a:p>
          <a:p>
            <a:pPr marL="0" indent="0">
              <a:buNone/>
            </a:pPr>
            <a:endParaRPr lang="en-GB" dirty="0"/>
          </a:p>
          <a:p>
            <a:r>
              <a:rPr lang="en-GB" dirty="0"/>
              <a:t>Analyse with graphs and the Normal quantile plot</a:t>
            </a:r>
          </a:p>
        </p:txBody>
      </p:sp>
    </p:spTree>
    <p:extLst>
      <p:ext uri="{BB962C8B-B14F-4D97-AF65-F5344CB8AC3E}">
        <p14:creationId xmlns:p14="http://schemas.microsoft.com/office/powerpoint/2010/main" val="219662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43FB93D-FD04-4710-BD29-CCE624668E79}"/>
              </a:ext>
            </a:extLst>
          </p:cNvPr>
          <p:cNvPicPr>
            <a:picLocks noGrp="1" noChangeAspect="1"/>
          </p:cNvPicPr>
          <p:nvPr>
            <p:ph idx="4294967295"/>
          </p:nvPr>
        </p:nvPicPr>
        <p:blipFill>
          <a:blip r:embed="rId3"/>
          <a:stretch>
            <a:fillRect/>
          </a:stretch>
        </p:blipFill>
        <p:spPr>
          <a:xfrm>
            <a:off x="0" y="1773238"/>
            <a:ext cx="8153400" cy="4352925"/>
          </a:xfrm>
          <a:prstGeom prst="rect">
            <a:avLst/>
          </a:prstGeom>
        </p:spPr>
      </p:pic>
    </p:spTree>
    <p:extLst>
      <p:ext uri="{BB962C8B-B14F-4D97-AF65-F5344CB8AC3E}">
        <p14:creationId xmlns:p14="http://schemas.microsoft.com/office/powerpoint/2010/main" val="380120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D4B81-26B1-4BFA-B967-C87712F1143D}"/>
              </a:ext>
            </a:extLst>
          </p:cNvPr>
          <p:cNvSpPr>
            <a:spLocks noGrp="1"/>
          </p:cNvSpPr>
          <p:nvPr>
            <p:ph type="title"/>
          </p:nvPr>
        </p:nvSpPr>
        <p:spPr>
          <a:xfrm>
            <a:off x="457200" y="975868"/>
            <a:ext cx="8229600" cy="707886"/>
          </a:xfrm>
        </p:spPr>
        <p:txBody>
          <a:bodyPr/>
          <a:lstStyle/>
          <a:p>
            <a:r>
              <a:rPr lang="en-GB" sz="4000" dirty="0"/>
              <a:t>Normal approximation to Binomial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D5E25EC-5581-4275-A7FA-A2259AB0C5E0}"/>
                  </a:ext>
                </a:extLst>
              </p:cNvPr>
              <p:cNvSpPr>
                <a:spLocks noGrp="1"/>
              </p:cNvSpPr>
              <p:nvPr>
                <p:ph idx="1"/>
              </p:nvPr>
            </p:nvSpPr>
            <p:spPr/>
            <p:txBody>
              <a:bodyPr>
                <a:normAutofit fontScale="92500" lnSpcReduction="10000"/>
              </a:bodyPr>
              <a:lstStyle/>
              <a:p>
                <a:r>
                  <a:rPr lang="en-GB" dirty="0"/>
                  <a:t>We can approximate a Binomial distribution by a Normal distribution under certain conditions:</a:t>
                </a:r>
              </a:p>
              <a:p>
                <a14:m>
                  <m:oMath xmlns:m="http://schemas.openxmlformats.org/officeDocument/2006/math">
                    <m:r>
                      <a:rPr lang="en-GB" b="0" i="1" smtClean="0">
                        <a:latin typeface="Cambria Math"/>
                      </a:rPr>
                      <m:t>𝑛</m:t>
                    </m:r>
                  </m:oMath>
                </a14:m>
                <a:r>
                  <a:rPr lang="en-GB" dirty="0"/>
                  <a:t> is large</a:t>
                </a:r>
              </a:p>
              <a:p>
                <a14:m>
                  <m:oMath xmlns:m="http://schemas.openxmlformats.org/officeDocument/2006/math">
                    <m:r>
                      <a:rPr lang="en-GB" b="0" i="1" smtClean="0">
                        <a:latin typeface="Cambria Math"/>
                      </a:rPr>
                      <m:t>𝑛𝑝</m:t>
                    </m:r>
                  </m:oMath>
                </a14:m>
                <a:r>
                  <a:rPr lang="en-GB" dirty="0"/>
                  <a:t> is not too close to </a:t>
                </a:r>
                <a14:m>
                  <m:oMath xmlns:m="http://schemas.openxmlformats.org/officeDocument/2006/math">
                    <m:r>
                      <a:rPr lang="en-GB" i="1" dirty="0" smtClean="0">
                        <a:latin typeface="Cambria Math"/>
                      </a:rPr>
                      <m:t>0</m:t>
                    </m:r>
                  </m:oMath>
                </a14:m>
                <a:r>
                  <a:rPr lang="en-GB" dirty="0"/>
                  <a:t> or </a:t>
                </a:r>
                <a14:m>
                  <m:oMath xmlns:m="http://schemas.openxmlformats.org/officeDocument/2006/math">
                    <m:r>
                      <a:rPr lang="en-GB" i="1" dirty="0" smtClean="0">
                        <a:latin typeface="Cambria Math"/>
                      </a:rPr>
                      <m:t>𝑛</m:t>
                    </m:r>
                  </m:oMath>
                </a14:m>
                <a:endParaRPr lang="en-GB" dirty="0"/>
              </a:p>
              <a:p>
                <a:r>
                  <a:rPr lang="en-GB" dirty="0"/>
                  <a:t>In practice this means that, as long as n is large, we can often use this</a:t>
                </a:r>
              </a:p>
              <a:p>
                <a:endParaRPr lang="en-GB" dirty="0"/>
              </a:p>
              <a:p>
                <a:r>
                  <a:rPr lang="en-GB" dirty="0"/>
                  <a:t>Let’s see how this works!</a:t>
                </a:r>
              </a:p>
              <a:p>
                <a:r>
                  <a:rPr lang="en-GB" dirty="0" err="1"/>
                  <a:t>Geogebra</a:t>
                </a:r>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xmlns="" id="{4D5E25EC-5581-4275-A7FA-A2259AB0C5E0}"/>
                  </a:ext>
                </a:extLst>
              </p:cNvPr>
              <p:cNvSpPr>
                <a:spLocks noGrp="1" noRot="1" noChangeAspect="1" noMove="1" noResize="1" noEditPoints="1" noAdjustHandles="1" noChangeArrowheads="1" noChangeShapeType="1" noTextEdit="1"/>
              </p:cNvSpPr>
              <p:nvPr>
                <p:ph idx="1"/>
              </p:nvPr>
            </p:nvSpPr>
            <p:spPr>
              <a:blipFill rotWithShape="1">
                <a:blip r:embed="rId3"/>
                <a:stretch>
                  <a:fillRect l="-1259" t="-1401" b="-6022"/>
                </a:stretch>
              </a:blipFill>
            </p:spPr>
            <p:txBody>
              <a:bodyPr/>
              <a:lstStyle/>
              <a:p>
                <a:r>
                  <a:rPr lang="en-GB">
                    <a:noFill/>
                  </a:rPr>
                  <a:t> </a:t>
                </a:r>
              </a:p>
            </p:txBody>
          </p:sp>
        </mc:Fallback>
      </mc:AlternateContent>
    </p:spTree>
    <p:extLst>
      <p:ext uri="{BB962C8B-B14F-4D97-AF65-F5344CB8AC3E}">
        <p14:creationId xmlns:p14="http://schemas.microsoft.com/office/powerpoint/2010/main" val="3054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2601</TotalTime>
  <Words>1401</Words>
  <Application>Microsoft Office PowerPoint</Application>
  <PresentationFormat>On-screen Show (4:3)</PresentationFormat>
  <Paragraphs>173</Paragraphs>
  <Slides>24</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Custom Design</vt:lpstr>
      <vt:lpstr>Office Theme</vt:lpstr>
      <vt:lpstr>Equation</vt:lpstr>
      <vt:lpstr>An Y2 A Level Lesson</vt:lpstr>
      <vt:lpstr>The Normal Distribution</vt:lpstr>
      <vt:lpstr>The Normal Distribution</vt:lpstr>
      <vt:lpstr>Is my data normally distributed?</vt:lpstr>
      <vt:lpstr>68% of the data lies within one standard deviation of the mean  95% of the data lies within two standard deviations of the mean  99.7% of the data lie within three standard deviations of the mean   </vt:lpstr>
      <vt:lpstr>Is my data normally distributed?</vt:lpstr>
      <vt:lpstr>Using Geogebra</vt:lpstr>
      <vt:lpstr>PowerPoint Presentation</vt:lpstr>
      <vt:lpstr>Normal approximation to Binomial</vt:lpstr>
      <vt:lpstr>PowerPoint Presentation</vt:lpstr>
      <vt:lpstr>Normal approximation to Binomial</vt:lpstr>
      <vt:lpstr>Normal approximation to Binomial</vt:lpstr>
      <vt:lpstr>Normal approximation to Binomial</vt:lpstr>
      <vt:lpstr>Normal approximation to Binomial</vt:lpstr>
      <vt:lpstr>Normal approximation to Binomial</vt:lpstr>
      <vt:lpstr>Normal approximation to Binomial</vt:lpstr>
      <vt:lpstr>Normal approximation to Binomial</vt:lpstr>
      <vt:lpstr>Normal approximation to Binomial</vt:lpstr>
      <vt:lpstr>PowerPoint Presentation</vt:lpstr>
      <vt:lpstr>Hypothesis testing</vt:lpstr>
      <vt:lpstr>Hypothesis testing</vt:lpstr>
      <vt:lpstr>Hypothesis testing</vt:lpstr>
      <vt:lpstr>Hypothesis testing</vt:lpstr>
      <vt:lpstr>Further Work</vt:lpstr>
    </vt:vector>
  </TitlesOfParts>
  <Company>Rumba Graphic Design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Alexandra Hewitt</cp:lastModifiedBy>
  <cp:revision>167</cp:revision>
  <dcterms:created xsi:type="dcterms:W3CDTF">2012-04-23T14:18:00Z</dcterms:created>
  <dcterms:modified xsi:type="dcterms:W3CDTF">2018-11-08T10:18:18Z</dcterms:modified>
</cp:coreProperties>
</file>